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6D15FEC-901D-4F08-A37B-F39DCBB2C5D6}" type="datetimeFigureOut">
              <a:rPr lang="ru-RU" smtClean="0"/>
              <a:pPr/>
              <a:t>12.09.2020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60A5041-D1BC-44EE-867F-D21F1009E8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285126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История развития экологии как науки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4869160"/>
            <a:ext cx="7406640" cy="1440160"/>
          </a:xfrm>
        </p:spPr>
        <p:txBody>
          <a:bodyPr>
            <a:normAutofit/>
          </a:bodyPr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Жан Батист Ламарк (1744-1829)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971600" y="1600200"/>
            <a:ext cx="4536504" cy="4997152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Автор первого эволюционного учения</a:t>
            </a:r>
          </a:p>
          <a:p>
            <a:pPr algn="ctr"/>
            <a:r>
              <a:rPr lang="ru-RU" dirty="0" smtClean="0"/>
              <a:t>Считал, что </a:t>
            </a:r>
            <a:r>
              <a:rPr lang="ru-RU" dirty="0"/>
              <a:t>важнейшей причиной приспособительных изменений организмов, эволюции растений и животных является влияние внешних условий среды.</a:t>
            </a:r>
          </a:p>
        </p:txBody>
      </p:sp>
      <p:pic>
        <p:nvPicPr>
          <p:cNvPr id="7" name="Picture 4" descr="b_004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784850" y="2446336"/>
            <a:ext cx="2891606" cy="3086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274320"/>
            <a:ext cx="79620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Карл </a:t>
            </a:r>
            <a:r>
              <a:rPr lang="ru-RU" b="1" dirty="0" err="1" smtClean="0"/>
              <a:t>Францевич</a:t>
            </a:r>
            <a:r>
              <a:rPr lang="ru-RU" b="1" dirty="0" smtClean="0"/>
              <a:t> </a:t>
            </a:r>
            <a:r>
              <a:rPr lang="ru-RU" b="1" dirty="0" err="1" smtClean="0"/>
              <a:t>Рулье</a:t>
            </a:r>
            <a:r>
              <a:rPr lang="ru-RU" b="1" dirty="0" smtClean="0"/>
              <a:t> (1814-1858)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899592" y="1600200"/>
            <a:ext cx="4608512" cy="4853136"/>
          </a:xfrm>
        </p:spPr>
        <p:txBody>
          <a:bodyPr>
            <a:normAutofit fontScale="92500"/>
          </a:bodyPr>
          <a:lstStyle/>
          <a:p>
            <a:pPr algn="ctr"/>
            <a:r>
              <a:rPr lang="ru-RU" dirty="0" smtClean="0"/>
              <a:t>Профессор Московского университета </a:t>
            </a:r>
          </a:p>
          <a:p>
            <a:pPr algn="ctr"/>
            <a:r>
              <a:rPr lang="ru-RU" dirty="0" smtClean="0"/>
              <a:t>В своих трудах и публичных лекциях настоятельно подчеркивал необходимость изучения эволюции живых организмов и объяснения жизни, развития и строения животных в зависимости от изменений их среды.</a:t>
            </a:r>
          </a:p>
          <a:p>
            <a:endParaRPr lang="ru-RU" dirty="0"/>
          </a:p>
        </p:txBody>
      </p:sp>
      <p:pic>
        <p:nvPicPr>
          <p:cNvPr id="7" name="Picture 4" descr="b_007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724128" y="2041461"/>
            <a:ext cx="3121644" cy="33317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340768"/>
            <a:ext cx="7270576" cy="295232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C00000"/>
                </a:solidFill>
              </a:rPr>
              <a:t>2 этап.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Оформление экологии                                   в самостоятельную отрасль знаний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1691680" y="4365104"/>
            <a:ext cx="6624736" cy="1008112"/>
          </a:xfrm>
        </p:spPr>
        <p:txBody>
          <a:bodyPr>
            <a:normAutofit fontScale="92500" lnSpcReduction="10000"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900" b="1" dirty="0" smtClean="0">
                <a:solidFill>
                  <a:schemeClr val="tx1"/>
                </a:solidFill>
              </a:rPr>
              <a:t>60-е гг. </a:t>
            </a:r>
            <a:r>
              <a:rPr lang="en-US" sz="3900" b="1" dirty="0" smtClean="0">
                <a:solidFill>
                  <a:schemeClr val="tx1"/>
                </a:solidFill>
              </a:rPr>
              <a:t>XIX</a:t>
            </a:r>
            <a:r>
              <a:rPr lang="ru-RU" sz="3900" b="1" dirty="0" smtClean="0">
                <a:solidFill>
                  <a:schemeClr val="tx1"/>
                </a:solidFill>
              </a:rPr>
              <a:t> в. – 50-е гг. </a:t>
            </a:r>
            <a:r>
              <a:rPr lang="en-US" sz="3900" b="1" dirty="0" smtClean="0">
                <a:solidFill>
                  <a:schemeClr val="tx1"/>
                </a:solidFill>
              </a:rPr>
              <a:t>XX</a:t>
            </a:r>
            <a:r>
              <a:rPr lang="ru-RU" sz="3900" b="1" dirty="0" smtClean="0">
                <a:solidFill>
                  <a:schemeClr val="tx1"/>
                </a:solidFill>
              </a:rPr>
              <a:t> 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Чарльз Дарвин (1809-1882)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55576" y="1600200"/>
            <a:ext cx="4032448" cy="485313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Основатель учения                  об эволюции органического мира. </a:t>
            </a:r>
          </a:p>
          <a:p>
            <a:pPr algn="ctr"/>
            <a:r>
              <a:rPr lang="ru-RU" dirty="0" smtClean="0"/>
              <a:t>Вывод Ч. Дарвина                  о существующей                        в природе постоянной борьбе за существование принадлежит к числу центральных проблем экологии.</a:t>
            </a:r>
            <a:endParaRPr lang="ru-RU" dirty="0"/>
          </a:p>
        </p:txBody>
      </p:sp>
      <p:pic>
        <p:nvPicPr>
          <p:cNvPr id="5" name="Picture 4" descr="b_002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772816"/>
            <a:ext cx="3845615" cy="4104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850106"/>
          </a:xfrm>
        </p:spPr>
        <p:txBody>
          <a:bodyPr/>
          <a:lstStyle/>
          <a:p>
            <a:pPr algn="ctr"/>
            <a:r>
              <a:rPr lang="ru-RU" b="1" dirty="0" smtClean="0"/>
              <a:t>Эрнст Геккель (1834-1919)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7584" y="1268760"/>
            <a:ext cx="4320480" cy="558924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Arial Narrow" pitchFamily="34" charset="0"/>
              </a:rPr>
              <a:t>Предложил термин «экология»</a:t>
            </a:r>
          </a:p>
          <a:p>
            <a:pPr algn="ctr"/>
            <a:r>
              <a:rPr lang="ru-RU" sz="2000" dirty="0" smtClean="0">
                <a:latin typeface="Arial Narrow" pitchFamily="34" charset="0"/>
              </a:rPr>
              <a:t> Дал определение науки «экологии» </a:t>
            </a:r>
          </a:p>
          <a:p>
            <a:pPr algn="ctr"/>
            <a:r>
              <a:rPr lang="ru-RU" sz="2000" dirty="0" smtClean="0">
                <a:latin typeface="Arial Narrow" pitchFamily="34" charset="0"/>
              </a:rPr>
              <a:t>Экология - познание экономики природы, одновременное исследование всех взаимоотношений живого с органическими и неорганическими компонентами среды, включая непременно </a:t>
            </a:r>
            <a:r>
              <a:rPr lang="ru-RU" sz="2000" dirty="0" err="1" smtClean="0">
                <a:latin typeface="Arial Narrow" pitchFamily="34" charset="0"/>
              </a:rPr>
              <a:t>неантогонические</a:t>
            </a:r>
            <a:r>
              <a:rPr lang="ru-RU" sz="2000" dirty="0" smtClean="0">
                <a:latin typeface="Arial Narrow" pitchFamily="34" charset="0"/>
              </a:rPr>
              <a:t> и </a:t>
            </a:r>
            <a:r>
              <a:rPr lang="ru-RU" sz="2000" dirty="0" err="1" smtClean="0">
                <a:latin typeface="Arial Narrow" pitchFamily="34" charset="0"/>
              </a:rPr>
              <a:t>антогонические</a:t>
            </a:r>
            <a:r>
              <a:rPr lang="ru-RU" sz="2000" dirty="0" smtClean="0">
                <a:latin typeface="Arial Narrow" pitchFamily="34" charset="0"/>
              </a:rPr>
              <a:t> взаимоотношения животных и растений контактирующих друг с другом. Одним словом, экология – это наука, изучающая все сложные взаимосвязи и взаимоотношения в природе, рассматриваемые Дарвином как условия борьбы за существование».</a:t>
            </a:r>
            <a:endParaRPr lang="ru-RU" sz="2000" dirty="0">
              <a:latin typeface="Arial Narrow" pitchFamily="34" charset="0"/>
            </a:endParaRPr>
          </a:p>
        </p:txBody>
      </p:sp>
      <p:pic>
        <p:nvPicPr>
          <p:cNvPr id="5" name="Picture 4" descr="b_002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844824"/>
            <a:ext cx="3508281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273050"/>
            <a:ext cx="6336704" cy="193181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В </a:t>
            </a:r>
            <a:r>
              <a:rPr lang="en-US" sz="2800" dirty="0" smtClean="0">
                <a:solidFill>
                  <a:schemeClr val="tx1"/>
                </a:solidFill>
              </a:rPr>
              <a:t>XX </a:t>
            </a:r>
            <a:r>
              <a:rPr lang="ru-RU" sz="2800" dirty="0" smtClean="0">
                <a:solidFill>
                  <a:schemeClr val="tx1"/>
                </a:solidFill>
              </a:rPr>
              <a:t>в. большой вклад                                     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в развитие экологии внесли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такие всемирно известные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ученые, как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2"/>
          </p:nvPr>
        </p:nvSpPr>
        <p:spPr>
          <a:xfrm>
            <a:off x="457200" y="2276872"/>
            <a:ext cx="5698976" cy="3849291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 smtClean="0"/>
              <a:t>Климент</a:t>
            </a:r>
            <a:r>
              <a:rPr lang="ru-RU" sz="2800" dirty="0" smtClean="0"/>
              <a:t> Аркадьевич Тимирязев (1843-1920)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Василий Васильевич Докучаев (1846-1903)</a:t>
            </a:r>
          </a:p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Владимир Николаевич Сукачев (1880-1967)</a:t>
            </a:r>
            <a:endParaRPr lang="ru-RU" sz="2800" dirty="0"/>
          </a:p>
        </p:txBody>
      </p:sp>
      <p:pic>
        <p:nvPicPr>
          <p:cNvPr id="5" name="Picture 4" descr="b_007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948264" y="404664"/>
            <a:ext cx="1800200" cy="1921366"/>
          </a:xfrm>
          <a:prstGeom prst="rect">
            <a:avLst/>
          </a:prstGeom>
          <a:noFill/>
        </p:spPr>
      </p:pic>
      <p:pic>
        <p:nvPicPr>
          <p:cNvPr id="9" name="Picture 5" descr="b_00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420888"/>
            <a:ext cx="1872208" cy="1999396"/>
          </a:xfrm>
          <a:prstGeom prst="rect">
            <a:avLst/>
          </a:prstGeom>
          <a:noFill/>
        </p:spPr>
      </p:pic>
      <p:pic>
        <p:nvPicPr>
          <p:cNvPr id="10" name="Picture 6" descr="b_007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4581128"/>
            <a:ext cx="1823654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Владимир Иванович Вернадский (1863-1945) 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827584" y="1700808"/>
            <a:ext cx="4536504" cy="489654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 smtClean="0"/>
              <a:t>Создавал </a:t>
            </a:r>
            <a:r>
              <a:rPr lang="ru-RU" dirty="0"/>
              <a:t>учение о биосфере. </a:t>
            </a:r>
            <a:endParaRPr lang="ru-RU" dirty="0" smtClean="0"/>
          </a:p>
          <a:p>
            <a:pPr algn="ctr"/>
            <a:r>
              <a:rPr lang="ru-RU" dirty="0"/>
              <a:t>П</a:t>
            </a:r>
            <a:r>
              <a:rPr lang="ru-RU" dirty="0" smtClean="0"/>
              <a:t>оказал</a:t>
            </a:r>
            <a:r>
              <a:rPr lang="ru-RU" dirty="0"/>
              <a:t>, какую огромную роль играют живые организмы в геохимических процессах на нашей планете</a:t>
            </a:r>
            <a:r>
              <a:rPr lang="ru-RU" dirty="0" smtClean="0"/>
              <a:t>.</a:t>
            </a:r>
          </a:p>
          <a:p>
            <a:pPr algn="ctr"/>
            <a:r>
              <a:rPr lang="ru-RU" dirty="0"/>
              <a:t>П</a:t>
            </a:r>
            <a:r>
              <a:rPr lang="ru-RU" dirty="0" smtClean="0"/>
              <a:t>риходит к выводу, что биосфера тесно связана                   с деятельностью человека;         от этой деятельности зависит сохранность равновесия состава биосферы. </a:t>
            </a:r>
          </a:p>
          <a:p>
            <a:pPr algn="ctr"/>
            <a:r>
              <a:rPr lang="ru-RU" dirty="0" smtClean="0"/>
              <a:t>Вводит новое понятие – </a:t>
            </a:r>
            <a:r>
              <a:rPr lang="ru-RU" b="1" dirty="0" smtClean="0"/>
              <a:t>ноосфера,</a:t>
            </a:r>
            <a:r>
              <a:rPr lang="ru-RU" dirty="0" smtClean="0"/>
              <a:t> что означает «мыслящая оболочка»,                            т .е. сфера разума.</a:t>
            </a:r>
            <a:endParaRPr lang="ru-RU" dirty="0"/>
          </a:p>
          <a:p>
            <a:endParaRPr lang="ru-RU" dirty="0"/>
          </a:p>
        </p:txBody>
      </p:sp>
      <p:pic>
        <p:nvPicPr>
          <p:cNvPr id="7" name="Picture 4" descr="b_001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132856"/>
            <a:ext cx="3238415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115616" y="476672"/>
            <a:ext cx="7704856" cy="42484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/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>3 этап. </a:t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>Превращение экологии                               в комплексную науку, включающую в себя науки                           об охране природной                </a:t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>и окружающей человека среды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475656" y="4941168"/>
            <a:ext cx="7200800" cy="122413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50-е гг. </a:t>
            </a:r>
            <a:r>
              <a:rPr lang="en-US" sz="3600" b="1" dirty="0" smtClean="0">
                <a:solidFill>
                  <a:schemeClr val="tx1"/>
                </a:solidFill>
              </a:rPr>
              <a:t>XX</a:t>
            </a:r>
            <a:r>
              <a:rPr lang="ru-RU" sz="3600" b="1" dirty="0" smtClean="0">
                <a:solidFill>
                  <a:schemeClr val="tx1"/>
                </a:solidFill>
              </a:rPr>
              <a:t>в. – до настоящего времени</a:t>
            </a: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15616" y="476250"/>
            <a:ext cx="7704856" cy="5976938"/>
          </a:xfrm>
        </p:spPr>
        <p:txBody>
          <a:bodyPr>
            <a:normAutofit/>
          </a:bodyPr>
          <a:lstStyle/>
          <a:p>
            <a:pPr algn="ctr"/>
            <a:endParaRPr lang="ru-RU" sz="1100" dirty="0" smtClean="0"/>
          </a:p>
          <a:p>
            <a:pPr algn="ctr"/>
            <a:r>
              <a:rPr lang="ru-RU" dirty="0" smtClean="0"/>
              <a:t>П</a:t>
            </a:r>
            <a:r>
              <a:rPr lang="ru-RU" dirty="0" smtClean="0">
                <a:solidFill>
                  <a:schemeClr val="tx1"/>
                </a:solidFill>
              </a:rPr>
              <a:t>рогрессирующее загрязнение окружающей среды и резкое усиление воздействия человека на природу</a:t>
            </a:r>
          </a:p>
          <a:p>
            <a:pPr algn="ctr"/>
            <a:r>
              <a:rPr lang="ru-RU" dirty="0" smtClean="0"/>
              <a:t> Осознание роли экологических знаний</a:t>
            </a:r>
          </a:p>
          <a:p>
            <a:pPr algn="ctr"/>
            <a:r>
              <a:rPr lang="ru-RU" dirty="0" smtClean="0"/>
              <a:t>Понимание того, что деятельность человека угрожает самому существованию человечества.</a:t>
            </a:r>
          </a:p>
          <a:p>
            <a:pPr algn="ctr"/>
            <a:r>
              <a:rPr lang="ru-RU" dirty="0" smtClean="0"/>
              <a:t>Экология становится теоретической основой для рационального использования природных ресурсов.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Методы исследования в экологии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4896544"/>
          </a:xfrm>
        </p:spPr>
        <p:txBody>
          <a:bodyPr>
            <a:normAutofit/>
          </a:bodyPr>
          <a:lstStyle/>
          <a:p>
            <a:pPr algn="ctr"/>
            <a:endParaRPr lang="ru-RU" sz="1200" dirty="0" smtClean="0"/>
          </a:p>
          <a:p>
            <a:pPr algn="ctr"/>
            <a:r>
              <a:rPr lang="ru-RU" sz="3600" dirty="0" smtClean="0"/>
              <a:t>Натуральные наблюдения</a:t>
            </a:r>
          </a:p>
          <a:p>
            <a:pPr algn="ctr"/>
            <a:r>
              <a:rPr lang="ru-RU" sz="3600" dirty="0" smtClean="0"/>
              <a:t>Эксперименты в естественных условиях</a:t>
            </a:r>
          </a:p>
          <a:p>
            <a:pPr algn="ctr"/>
            <a:r>
              <a:rPr lang="ru-RU" sz="3600" dirty="0" smtClean="0"/>
              <a:t>Лабораторные опыты</a:t>
            </a:r>
          </a:p>
          <a:p>
            <a:pPr algn="ctr"/>
            <a:r>
              <a:rPr lang="ru-RU" sz="3600" dirty="0" smtClean="0"/>
              <a:t>Математический анализ (моделирование)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643192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1 этап.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Зарождение и становление экологии как науки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708920"/>
            <a:ext cx="7643192" cy="3417243"/>
          </a:xfrm>
        </p:spPr>
        <p:txBody>
          <a:bodyPr>
            <a:normAutofit fontScale="92500"/>
          </a:bodyPr>
          <a:lstStyle/>
          <a:p>
            <a:pPr algn="ctr"/>
            <a:r>
              <a:rPr lang="ru-RU" sz="4000" b="1" dirty="0" smtClean="0"/>
              <a:t>До 60-х г.г. </a:t>
            </a:r>
            <a:r>
              <a:rPr lang="ru-RU" sz="4000" b="1" dirty="0" smtClean="0">
                <a:cs typeface="Times New Roman" pitchFamily="18" charset="0"/>
              </a:rPr>
              <a:t>XIX </a:t>
            </a:r>
            <a:r>
              <a:rPr lang="ru-RU" sz="4000" b="1" dirty="0" smtClean="0"/>
              <a:t>века</a:t>
            </a:r>
          </a:p>
          <a:p>
            <a:pPr algn="ctr"/>
            <a:r>
              <a:rPr lang="ru-RU" sz="4000" dirty="0" smtClean="0"/>
              <a:t>На этом этапе накапливались данные о взаимосвязи организмов со средой их обитания, делались первые научные обобщения</a:t>
            </a:r>
            <a:r>
              <a:rPr lang="ru-RU" sz="4000" dirty="0" smtClean="0">
                <a:cs typeface="Times New Roman" pitchFamily="18" charset="0"/>
              </a:rPr>
              <a:t>. 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7624" y="476250"/>
            <a:ext cx="7632848" cy="6048375"/>
          </a:xfrm>
        </p:spPr>
        <p:txBody>
          <a:bodyPr>
            <a:normAutofit/>
          </a:bodyPr>
          <a:lstStyle/>
          <a:p>
            <a:pPr algn="ctr"/>
            <a:endParaRPr lang="ru-RU" sz="1100" dirty="0" smtClean="0"/>
          </a:p>
          <a:p>
            <a:pPr algn="ctr"/>
            <a:r>
              <a:rPr lang="ru-RU" sz="3600" dirty="0" smtClean="0"/>
              <a:t>В период своего возникновения экология была составной частью биологии.</a:t>
            </a:r>
          </a:p>
          <a:p>
            <a:pPr algn="ctr"/>
            <a:r>
              <a:rPr lang="ru-RU" sz="3600" dirty="0" smtClean="0"/>
              <a:t>Современная экология тесно переплетается с целым рядом смежных наук (биология, география, геология, физика, химия, генетика, математика, медицина, агрономия, архитектура и т.д.)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Научные отрасли и дисциплины экологии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772816"/>
            <a:ext cx="7571184" cy="475252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Популяционная экология</a:t>
            </a:r>
          </a:p>
          <a:p>
            <a:pPr algn="ctr"/>
            <a:r>
              <a:rPr lang="ru-RU" sz="3600" dirty="0" smtClean="0"/>
              <a:t>Географическая экология</a:t>
            </a:r>
          </a:p>
          <a:p>
            <a:pPr algn="ctr"/>
            <a:r>
              <a:rPr lang="ru-RU" sz="3600" dirty="0" smtClean="0"/>
              <a:t>Химическая экология</a:t>
            </a:r>
          </a:p>
          <a:p>
            <a:pPr algn="ctr"/>
            <a:r>
              <a:rPr lang="ru-RU" sz="3600" dirty="0" smtClean="0"/>
              <a:t>Промышленная экология</a:t>
            </a:r>
          </a:p>
          <a:p>
            <a:pPr algn="ctr"/>
            <a:r>
              <a:rPr lang="ru-RU" sz="3600" dirty="0" smtClean="0"/>
              <a:t>Экология растений</a:t>
            </a:r>
          </a:p>
          <a:p>
            <a:pPr algn="ctr"/>
            <a:r>
              <a:rPr lang="ru-RU" sz="3600" dirty="0" smtClean="0"/>
              <a:t>Экология животных</a:t>
            </a:r>
          </a:p>
          <a:p>
            <a:pPr algn="ctr"/>
            <a:r>
              <a:rPr lang="ru-RU" sz="3600" dirty="0" smtClean="0"/>
              <a:t>Экология человека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ctr"/>
            <a:r>
              <a:rPr lang="ru-RU" b="1" dirty="0" smtClean="0"/>
              <a:t>Вывод: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12776"/>
            <a:ext cx="7715200" cy="5040560"/>
          </a:xfrm>
        </p:spPr>
        <p:txBody>
          <a:bodyPr>
            <a:normAutofit fontScale="92500"/>
          </a:bodyPr>
          <a:lstStyle/>
          <a:p>
            <a:pPr algn="ctr">
              <a:buFontTx/>
              <a:buNone/>
            </a:pPr>
            <a:endParaRPr lang="ru-RU" sz="1100" dirty="0" smtClean="0"/>
          </a:p>
          <a:p>
            <a:pPr algn="ctr">
              <a:buFontTx/>
              <a:buNone/>
            </a:pPr>
            <a:r>
              <a:rPr lang="ru-RU" sz="3600" dirty="0" smtClean="0"/>
              <a:t>1. Современная экология – универсальная, бурно развивающая, комплексная наука, имеющая большое практическое значение для всех жителей нашей планеты. </a:t>
            </a:r>
          </a:p>
          <a:p>
            <a:pPr algn="ctr">
              <a:buFontTx/>
              <a:buNone/>
            </a:pPr>
            <a:r>
              <a:rPr lang="ru-RU" sz="3600" dirty="0" smtClean="0"/>
              <a:t>2. Экология – наука будущего,                              и возможно, само существование человека будет зависеть от прогресса этой науки.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тетради запишите тему урока «История развития экологии как науки».</a:t>
            </a:r>
          </a:p>
          <a:p>
            <a:r>
              <a:rPr lang="ru-RU" dirty="0" smtClean="0"/>
              <a:t>Запишите имена ученых и их вклад в развитие науки экологии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4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43608" y="404812"/>
            <a:ext cx="7776864" cy="6120531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3600" dirty="0" smtClean="0"/>
              <a:t>С первых шагов своего развития человек неразрывно связан с природой.</a:t>
            </a:r>
          </a:p>
          <a:p>
            <a:pPr algn="ctr"/>
            <a:r>
              <a:rPr lang="ru-RU" sz="3600" dirty="0" smtClean="0"/>
              <a:t>Представления древнего человека                                 об окружающей среде не носили научного характера и не были осознанными, но  с течением времени они послужили источником накопления экологических знаний.</a:t>
            </a:r>
          </a:p>
          <a:p>
            <a:pPr algn="ctr"/>
            <a:r>
              <a:rPr lang="ru-RU" sz="3600" dirty="0" smtClean="0"/>
              <a:t>Уже в самых древних из известных нам письменных источниках не только упоминаются различные названия животных и растений, но сообщаются некоторые сведения об их образе жизни.</a:t>
            </a:r>
          </a:p>
          <a:p>
            <a:pPr algn="ctr"/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Аристотель (384-322 до н.э.)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7544" y="1600200"/>
            <a:ext cx="4464496" cy="492514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В «Истории животных» различал водных и сухопутных животных, плавающих, летающих, ползающих. </a:t>
            </a:r>
          </a:p>
          <a:p>
            <a:pPr algn="ctr"/>
            <a:r>
              <a:rPr lang="ru-RU" sz="2400" dirty="0" smtClean="0"/>
              <a:t>Интересовали  такие вопросы, как приуроченность                   организмов                                                к местообитаниям, одиночная или стайная жизнь, различия питании                    и т. д.</a:t>
            </a:r>
            <a:endParaRPr lang="ru-RU" sz="2400" dirty="0"/>
          </a:p>
        </p:txBody>
      </p:sp>
      <p:pic>
        <p:nvPicPr>
          <p:cNvPr id="7" name="Picture 4" descr="b_000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916832"/>
            <a:ext cx="3440815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dirty="0" smtClean="0">
                <a:cs typeface="Times New Roman" pitchFamily="18" charset="0"/>
              </a:rPr>
              <a:t/>
            </a:r>
            <a:br>
              <a:rPr lang="ru-RU" dirty="0" smtClean="0"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71600" y="404813"/>
            <a:ext cx="7848872" cy="572135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C00000"/>
                </a:solidFill>
                <a:cs typeface="Times New Roman" pitchFamily="18" charset="0"/>
              </a:rPr>
              <a:t>Вопросы строения и жизни организмов рассматривались                    в трудах таких античных мыслителей и философов, как</a:t>
            </a:r>
          </a:p>
          <a:p>
            <a:pPr algn="ctr">
              <a:buNone/>
            </a:pPr>
            <a:endParaRPr lang="ru-RU" sz="3600" dirty="0" smtClean="0">
              <a:cs typeface="Times New Roman" pitchFamily="18" charset="0"/>
            </a:endParaRPr>
          </a:p>
          <a:p>
            <a:pPr algn="ctr"/>
            <a:r>
              <a:rPr lang="ru-RU" sz="3600" dirty="0" smtClean="0">
                <a:cs typeface="Times New Roman" pitchFamily="18" charset="0"/>
              </a:rPr>
              <a:t>Теофраст (372–287 гг. до н.э.)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>
                <a:cs typeface="Times New Roman" pitchFamily="18" charset="0"/>
              </a:rPr>
              <a:t>«История растений»</a:t>
            </a:r>
          </a:p>
          <a:p>
            <a:pPr algn="ctr"/>
            <a:r>
              <a:rPr lang="ru-RU" sz="3600" dirty="0" smtClean="0">
                <a:cs typeface="Times New Roman" pitchFamily="18" charset="0"/>
              </a:rPr>
              <a:t>Плиний Старший 923-79 н.э.) «</a:t>
            </a:r>
            <a:r>
              <a:rPr lang="ru-RU" sz="3600" dirty="0">
                <a:cs typeface="Times New Roman" pitchFamily="18" charset="0"/>
              </a:rPr>
              <a:t>Е</a:t>
            </a:r>
            <a:r>
              <a:rPr lang="ru-RU" sz="3600" dirty="0" smtClean="0">
                <a:cs typeface="Times New Roman" pitchFamily="18" charset="0"/>
              </a:rPr>
              <a:t>стественная история»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63600" y="836613"/>
            <a:ext cx="8280400" cy="568801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Удивительные открытия, которые принесли с собой путешествия                           в отдаленные страны и великие географические открытия эпохи Возрождения, послужили толчком                 для развития биологии.</a:t>
            </a:r>
          </a:p>
          <a:p>
            <a:pPr algn="ctr"/>
            <a:r>
              <a:rPr lang="ru-RU" sz="3600" dirty="0" smtClean="0"/>
              <a:t>Описание животных сопровождалось сведениями об их поведении, повадках, местах обитания.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Роберт Бойль (1627-1691)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187624" y="1524000"/>
            <a:ext cx="3672408" cy="4663440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Первым осуществил экологический эксперимент</a:t>
            </a:r>
          </a:p>
          <a:p>
            <a:pPr algn="ctr"/>
            <a:r>
              <a:rPr lang="ru-RU" dirty="0" smtClean="0"/>
              <a:t>Изучал влияние низкого атмосферного давления на различных животных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628800"/>
            <a:ext cx="3532101" cy="44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Карл Линней (1707-1778 гг.)</a:t>
            </a:r>
            <a:endParaRPr lang="ru-RU" b="1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971600" y="1412776"/>
            <a:ext cx="4392488" cy="5112568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«Экономия природы» 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  <a:r>
              <a:rPr lang="ru-RU" dirty="0"/>
              <a:t>«Общественное устройство природы</a:t>
            </a:r>
            <a:r>
              <a:rPr lang="ru-RU" dirty="0" smtClean="0"/>
              <a:t>»</a:t>
            </a:r>
          </a:p>
          <a:p>
            <a:pPr algn="ctr"/>
            <a:r>
              <a:rPr lang="ru-RU" dirty="0" smtClean="0"/>
              <a:t>  Под «Экономией</a:t>
            </a:r>
            <a:r>
              <a:rPr lang="ru-RU" dirty="0"/>
              <a:t>» Линней понимал взаимные отношения всех естественных </a:t>
            </a:r>
            <a:r>
              <a:rPr lang="ru-RU" dirty="0" smtClean="0"/>
              <a:t>тел</a:t>
            </a:r>
            <a:r>
              <a:rPr lang="ru-RU" dirty="0"/>
              <a:t>.</a:t>
            </a:r>
            <a:endParaRPr lang="ru-RU" dirty="0" smtClean="0"/>
          </a:p>
          <a:p>
            <a:pPr algn="ctr"/>
            <a:r>
              <a:rPr lang="ru-RU" dirty="0"/>
              <a:t>С</a:t>
            </a:r>
            <a:r>
              <a:rPr lang="ru-RU" dirty="0" smtClean="0"/>
              <a:t>равнивал </a:t>
            </a:r>
            <a:r>
              <a:rPr lang="ru-RU" dirty="0"/>
              <a:t>природу </a:t>
            </a:r>
            <a:r>
              <a:rPr lang="ru-RU" dirty="0" smtClean="0"/>
              <a:t>           с </a:t>
            </a:r>
            <a:r>
              <a:rPr lang="ru-RU" dirty="0"/>
              <a:t>человеческой общиной, живущих </a:t>
            </a:r>
            <a:r>
              <a:rPr lang="ru-RU" dirty="0" smtClean="0"/>
              <a:t> по </a:t>
            </a:r>
            <a:r>
              <a:rPr lang="ru-RU" dirty="0"/>
              <a:t>определенным законам.</a:t>
            </a:r>
          </a:p>
        </p:txBody>
      </p:sp>
      <p:pic>
        <p:nvPicPr>
          <p:cNvPr id="10" name="Picture 4" descr="b_004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80113" y="2227820"/>
            <a:ext cx="3081972" cy="32894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99592" y="333375"/>
            <a:ext cx="7920880" cy="6119813"/>
          </a:xfrm>
        </p:spPr>
        <p:txBody>
          <a:bodyPr>
            <a:normAutofit fontScale="92500" lnSpcReduction="20000"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Важные наблюдения, оказавшие влияния               на развитие экологии, были выполнены учеными Российской академии наук в ходе экспедиционных исследований, проводимых со второй половины 18 века.:</a:t>
            </a:r>
          </a:p>
          <a:p>
            <a:pPr algn="ctr"/>
            <a:r>
              <a:rPr lang="ru-RU" b="1" dirty="0" smtClean="0"/>
              <a:t>Степан Петрович Крашенинников (1713-1755</a:t>
            </a:r>
            <a:r>
              <a:rPr lang="ru-RU" dirty="0" smtClean="0"/>
              <a:t>) – «Описание земли Камчатки»,</a:t>
            </a:r>
          </a:p>
          <a:p>
            <a:pPr algn="ctr"/>
            <a:r>
              <a:rPr lang="ru-RU" b="1" dirty="0" smtClean="0"/>
              <a:t>Иван Иванович Лепёхин (1740-1802) </a:t>
            </a:r>
            <a:r>
              <a:rPr lang="ru-RU" dirty="0" smtClean="0"/>
              <a:t>– «Дневные записки путешествия доктора и Академии наук </a:t>
            </a:r>
            <a:r>
              <a:rPr lang="ru-RU" dirty="0" err="1" smtClean="0"/>
              <a:t>адьюнкта</a:t>
            </a:r>
            <a:r>
              <a:rPr lang="ru-RU" dirty="0" smtClean="0"/>
              <a:t> Ивана Лепехина по разным провинциям </a:t>
            </a:r>
            <a:r>
              <a:rPr lang="ru-RU" dirty="0"/>
              <a:t>Р</a:t>
            </a:r>
            <a:r>
              <a:rPr lang="ru-RU" dirty="0" smtClean="0"/>
              <a:t>оссийского государства»</a:t>
            </a:r>
          </a:p>
          <a:p>
            <a:pPr algn="ctr"/>
            <a:r>
              <a:rPr lang="ru-RU" b="1" dirty="0" smtClean="0"/>
              <a:t>Петр </a:t>
            </a:r>
            <a:r>
              <a:rPr lang="ru-RU" b="1" dirty="0" err="1" smtClean="0"/>
              <a:t>Симон</a:t>
            </a:r>
            <a:r>
              <a:rPr lang="ru-RU" b="1" dirty="0" smtClean="0"/>
              <a:t> Паллас (1741-1811) </a:t>
            </a:r>
            <a:r>
              <a:rPr lang="ru-RU" dirty="0" smtClean="0"/>
              <a:t>–                    «Описание животных российско-азиатских»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110</TotalTime>
  <Words>797</Words>
  <Application>Microsoft Office PowerPoint</Application>
  <PresentationFormat>Экран (4:3)</PresentationFormat>
  <Paragraphs>88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 Narrow</vt:lpstr>
      <vt:lpstr>Corbel</vt:lpstr>
      <vt:lpstr>Gill Sans MT</vt:lpstr>
      <vt:lpstr>Times New Roman</vt:lpstr>
      <vt:lpstr>Verdana</vt:lpstr>
      <vt:lpstr>Wingdings 2</vt:lpstr>
      <vt:lpstr>Солнцестояние</vt:lpstr>
      <vt:lpstr>История развития экологии как науки</vt:lpstr>
      <vt:lpstr> 1 этап.  Зарождение и становление экологии как науки </vt:lpstr>
      <vt:lpstr>Презентация PowerPoint</vt:lpstr>
      <vt:lpstr>Аристотель (384-322 до н.э.)</vt:lpstr>
      <vt:lpstr> </vt:lpstr>
      <vt:lpstr>Презентация PowerPoint</vt:lpstr>
      <vt:lpstr>Роберт Бойль (1627-1691)</vt:lpstr>
      <vt:lpstr>Карл Линней (1707-1778 гг.)</vt:lpstr>
      <vt:lpstr>Презентация PowerPoint</vt:lpstr>
      <vt:lpstr>Жан Батист Ламарк (1744-1829)</vt:lpstr>
      <vt:lpstr>Карл Францевич Рулье (1814-1858)</vt:lpstr>
      <vt:lpstr> 2 этап.  Оформление экологии                                   в самостоятельную отрасль знаний </vt:lpstr>
      <vt:lpstr>Чарльз Дарвин (1809-1882)</vt:lpstr>
      <vt:lpstr>Эрнст Геккель (1834-1919)</vt:lpstr>
      <vt:lpstr>В XX в. большой вклад                                        в развитие экологии внесли   такие всемирно известные   ученые, как</vt:lpstr>
      <vt:lpstr>Владимир Иванович Вернадский (1863-1945) </vt:lpstr>
      <vt:lpstr>       3 этап.  Превращение экологии                               в комплексную науку, включающую в себя науки                           об охране природной                 и окружающей человека среды </vt:lpstr>
      <vt:lpstr>Презентация PowerPoint</vt:lpstr>
      <vt:lpstr>Методы исследования в экологии</vt:lpstr>
      <vt:lpstr>Презентация PowerPoint</vt:lpstr>
      <vt:lpstr>Научные отрасли и дисциплины экологии </vt:lpstr>
      <vt:lpstr>Вывод:</vt:lpstr>
      <vt:lpstr>задание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экологии</dc:title>
  <dc:creator>AStera</dc:creator>
  <cp:lastModifiedBy>User</cp:lastModifiedBy>
  <cp:revision>13</cp:revision>
  <dcterms:created xsi:type="dcterms:W3CDTF">2013-09-11T14:45:21Z</dcterms:created>
  <dcterms:modified xsi:type="dcterms:W3CDTF">2020-09-12T04:08:38Z</dcterms:modified>
</cp:coreProperties>
</file>