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693400" cy="7561263"/>
  <p:notesSz cx="6858000" cy="9144000"/>
  <p:defaultTextStyle>
    <a:defPPr>
      <a:defRPr lang="en-US"/>
    </a:defPPr>
    <a:lvl1pPr marL="0" algn="l" defTabSz="995690" rtl="0" latinLnBrk="0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latinLnBrk="0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latinLnBrk="0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latinLnBrk="0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latinLnBrk="0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latinLnBrk="0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latinLnBrk="0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latinLnBrk="0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latinLnBrk="0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6" y="-186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5" y="2348894"/>
            <a:ext cx="9089390" cy="1620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5" y="302803"/>
            <a:ext cx="2406015" cy="6451578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670" y="302803"/>
            <a:ext cx="7039822" cy="6451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2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2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670" y="301050"/>
            <a:ext cx="3518055" cy="128121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823" y="301052"/>
            <a:ext cx="5977907" cy="645332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670" y="1582266"/>
            <a:ext cx="3518055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670" y="1764296"/>
            <a:ext cx="9624060" cy="4990084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3603" y="7008172"/>
            <a:ext cx="2495127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690" rtl="0" latinLnBrk="0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latinLnBrk="0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latinLnBrk="0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latinLnBrk="0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latinLnBrk="0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latinLnBrk="0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latinLnBrk="0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latinLnBrk="0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latinLnBrk="0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latinLnBrk="0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5690" rtl="0" latinLnBrk="0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latinLnBrk="0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latinLnBrk="0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latinLnBrk="0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latinLnBrk="0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latinLnBrk="0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latinLnBrk="0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latinLnBrk="0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latinLnBrk="0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17500" y="5990431"/>
            <a:ext cx="10058400" cy="838200"/>
          </a:xfrm>
        </p:spPr>
        <p:txBody>
          <a:bodyPr>
            <a:normAutofit/>
          </a:bodyPr>
          <a:lstStyle/>
          <a:p>
            <a:r>
              <a:rPr lang="ru-RU" sz="1800" dirty="0" err="1" smtClean="0">
                <a:latin typeface="Alegreya" pitchFamily="2" charset="0"/>
              </a:rPr>
              <a:t>Кубасова</a:t>
            </a:r>
            <a:r>
              <a:rPr lang="ru-RU" sz="1800" dirty="0" smtClean="0">
                <a:latin typeface="Alegreya" pitchFamily="2" charset="0"/>
              </a:rPr>
              <a:t> Анна Владимировна</a:t>
            </a:r>
            <a:endParaRPr lang="ru-RU" sz="1800" dirty="0">
              <a:latin typeface="Alegreya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7500" y="6566277"/>
            <a:ext cx="1005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Alegreya" pitchFamily="2" charset="0"/>
              </a:rPr>
              <a:t>Екатеринбург, 2020</a:t>
            </a:r>
            <a:endParaRPr lang="ru-RU" sz="1600" dirty="0">
              <a:latin typeface="Alegreya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0466" y="3180467"/>
            <a:ext cx="50324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latin typeface="Alegreya" pitchFamily="2" charset="0"/>
              </a:rPr>
              <a:t>День Героев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dirty="0" err="1" smtClean="0">
                <a:latin typeface="Alegreya" pitchFamily="2" charset="0"/>
              </a:rPr>
              <a:t>Жогин</a:t>
            </a:r>
            <a:r>
              <a:rPr lang="ru-RU" sz="3600" dirty="0" smtClean="0">
                <a:latin typeface="Alegreya" pitchFamily="2" charset="0"/>
              </a:rPr>
              <a:t> </a:t>
            </a:r>
            <a:r>
              <a:rPr lang="ru-RU" sz="3600" dirty="0" err="1" smtClean="0">
                <a:latin typeface="Alegreya" pitchFamily="2" charset="0"/>
              </a:rPr>
              <a:t>Селиверст</a:t>
            </a:r>
            <a:r>
              <a:rPr lang="ru-RU" sz="3600" dirty="0" smtClean="0">
                <a:latin typeface="Alegreya" pitchFamily="2" charset="0"/>
              </a:rPr>
              <a:t> </a:t>
            </a:r>
            <a:r>
              <a:rPr lang="ru-RU" sz="3600" dirty="0" err="1" smtClean="0">
                <a:latin typeface="Alegreya" pitchFamily="2" charset="0"/>
              </a:rPr>
              <a:t>Евдокимович</a:t>
            </a:r>
            <a:endParaRPr lang="ru-RU" sz="3600" dirty="0"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1266031"/>
            <a:ext cx="10058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Объединённый </a:t>
            </a:r>
            <a:r>
              <a:rPr lang="ru-RU" sz="1800" dirty="0" err="1" smtClean="0">
                <a:latin typeface="Alegreya" pitchFamily="2" charset="0"/>
              </a:rPr>
              <a:t>Лютежский</a:t>
            </a:r>
            <a:r>
              <a:rPr lang="ru-RU" sz="1800" dirty="0" smtClean="0">
                <a:latin typeface="Alegreya" pitchFamily="2" charset="0"/>
              </a:rPr>
              <a:t> плацдарм оказался основным для дальнейшего броска на столицу Украины — город Киев. 3 ноября 1943 года началось наступление. 167-я стрелковая дивизия наступала прямо на Киев. 5 ноября завязались бои непосредственно за город. В этих боях младший лейтенант </a:t>
            </a:r>
            <a:r>
              <a:rPr lang="ru-RU" sz="1800" dirty="0" err="1" smtClean="0">
                <a:latin typeface="Alegreya" pitchFamily="2" charset="0"/>
              </a:rPr>
              <a:t>Жогин</a:t>
            </a:r>
            <a:r>
              <a:rPr lang="ru-RU" sz="1800" dirty="0" smtClean="0">
                <a:latin typeface="Alegreya" pitchFamily="2" charset="0"/>
              </a:rPr>
              <a:t> совершил подвиг. Фашисты, видя обречённость своего положения, большими силами пошли на прорыв в западном направлении. На окраине на пути танков и техники встали бронебойщики совместно со стрелками. Целые сутки шёл кровопролитный бой. Младший лейтенант </a:t>
            </a:r>
            <a:r>
              <a:rPr lang="ru-RU" sz="1800" dirty="0" err="1" smtClean="0">
                <a:latin typeface="Alegreya" pitchFamily="2" charset="0"/>
              </a:rPr>
              <a:t>Жогин</a:t>
            </a:r>
            <a:r>
              <a:rPr lang="ru-RU" sz="1800" dirty="0" smtClean="0">
                <a:latin typeface="Alegreya" pitchFamily="2" charset="0"/>
              </a:rPr>
              <a:t>, заменив погибшего наводчика ПТР, точными выстрелами лично подбил 5 фашистских танков. Кроме этого огнём из автомата он уничтожил до 30 гитлеровцев. А всего за эти сутки враг потерял 27 танков и много другой боевой техники. 6 ноября 1943 года Киев был очищен от врага. За этот подвиг младший лейтенант </a:t>
            </a:r>
            <a:r>
              <a:rPr lang="ru-RU" sz="1800" dirty="0" err="1" smtClean="0">
                <a:latin typeface="Alegreya" pitchFamily="2" charset="0"/>
              </a:rPr>
              <a:t>Жогин</a:t>
            </a:r>
            <a:r>
              <a:rPr lang="ru-RU" sz="1800" dirty="0" smtClean="0">
                <a:latin typeface="Alegreya" pitchFamily="2" charset="0"/>
              </a:rPr>
              <a:t> был представлен к званию Героя Советского Союза.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15 июля 1944 года началась </a:t>
            </a:r>
            <a:r>
              <a:rPr lang="ru-RU" sz="1800" dirty="0" err="1" smtClean="0">
                <a:latin typeface="Alegreya" pitchFamily="2" charset="0"/>
              </a:rPr>
              <a:t>Львовско-Сандомирская</a:t>
            </a:r>
            <a:r>
              <a:rPr lang="ru-RU" sz="1800" dirty="0" smtClean="0">
                <a:latin typeface="Alegreya" pitchFamily="2" charset="0"/>
              </a:rPr>
              <a:t> наступательная операция. За сутки боёв войскам 38-й армии удалось незначительно вклиниться в оборону противника. Наибольший прорыв был достигнут в районе села </a:t>
            </a:r>
            <a:r>
              <a:rPr lang="ru-RU" sz="1800" dirty="0" err="1" smtClean="0">
                <a:latin typeface="Alegreya" pitchFamily="2" charset="0"/>
              </a:rPr>
              <a:t>Озеряны</a:t>
            </a:r>
            <a:r>
              <a:rPr lang="ru-RU" sz="1800" dirty="0" smtClean="0">
                <a:latin typeface="Alegreya" pitchFamily="2" charset="0"/>
              </a:rPr>
              <a:t> и города Зборов. Но со стороны райцентра Бережаны во фланг наступающим советским войскам фашистское командование бросило танковую дивизию. На её пути встали 2 артиллерийские батареи и рота противотанковых ружей лейтенанта </a:t>
            </a:r>
            <a:r>
              <a:rPr lang="ru-RU" sz="1800" dirty="0" err="1" smtClean="0">
                <a:latin typeface="Alegreya" pitchFamily="2" charset="0"/>
              </a:rPr>
              <a:t>Жогина</a:t>
            </a:r>
            <a:r>
              <a:rPr lang="ru-RU" sz="1800" dirty="0" smtClean="0">
                <a:latin typeface="Alegreya" pitchFamily="2" charset="0"/>
              </a:rPr>
              <a:t>. Силы оказались неравными. 16 июля 1944 года в кровопролитном бою лейтенант </a:t>
            </a:r>
            <a:r>
              <a:rPr lang="ru-RU" sz="1800" dirty="0" err="1" smtClean="0">
                <a:latin typeface="Alegreya" pitchFamily="2" charset="0"/>
              </a:rPr>
              <a:t>Жогин</a:t>
            </a:r>
            <a:r>
              <a:rPr lang="ru-RU" sz="1800" dirty="0" smtClean="0">
                <a:latin typeface="Alegreya" pitchFamily="2" charset="0"/>
              </a:rPr>
              <a:t> пал смертью храбрых.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Похоронен он был на месте боя — возле церкви села </a:t>
            </a:r>
            <a:r>
              <a:rPr lang="ru-RU" sz="1800" dirty="0" err="1" smtClean="0">
                <a:latin typeface="Alegreya" pitchFamily="2" charset="0"/>
              </a:rPr>
              <a:t>Даниловцы</a:t>
            </a:r>
            <a:r>
              <a:rPr lang="ru-RU" sz="1800" dirty="0" smtClean="0">
                <a:latin typeface="Alegreya" pitchFamily="2" charset="0"/>
              </a:rPr>
              <a:t> </a:t>
            </a:r>
            <a:r>
              <a:rPr lang="ru-RU" sz="1800" dirty="0" err="1" smtClean="0">
                <a:latin typeface="Alegreya" pitchFamily="2" charset="0"/>
              </a:rPr>
              <a:t>Озерянского</a:t>
            </a:r>
            <a:r>
              <a:rPr lang="ru-RU" sz="1800" dirty="0" smtClean="0">
                <a:latin typeface="Alegreya" pitchFamily="2" charset="0"/>
              </a:rPr>
              <a:t> района Тернопольской области. Позже Герой был перезахоронен в братской могиле в городе Зборов.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smtClean="0">
                <a:latin typeface="Alegreya" pitchFamily="2" charset="0"/>
              </a:rPr>
              <a:t>«Герой Российской Федерации»</a:t>
            </a:r>
            <a:endParaRPr lang="ru-RU" sz="3600" dirty="0"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3180467"/>
            <a:ext cx="1005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Вместе с распадом Союза была упразднена и награда, однако уже 20 марта 1992 года решением президента России почетное звание стало именоваться «Герой Российской Федерации». Современные герои России достойно продолжают славные традиции своих предков, так же самоотверженно отстаивая свободу и независимость нашей страны.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dirty="0" smtClean="0">
                <a:latin typeface="Alegreya" pitchFamily="2" charset="0"/>
              </a:rPr>
              <a:t>Положение о звании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2549525"/>
            <a:ext cx="10058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Герой Советского Союза — высшая степень отличия в СССР, которой удостаивали за совершение подвига или выдающихся заслуг во время боевых действий, а также и в мирное время.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Звание Героя Советского Союза впервые установлено Постановлением ЦИК СССР от 16 апреля 1934 года в редакции: «Установить высшую степень отличия — присвоение за личные или коллективные заслуги перед государством, связанные с совершением геройского подвига, звания Героя Советского Союза».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Дополнительный знак отличия для Героя Советского Союза — медаль «Золотая Звезда» — учреждена Указом Президиума Верховного Совета СССР от 1 августа 1939 года.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dirty="0" smtClean="0">
                <a:latin typeface="Alegreya" pitchFamily="2" charset="0"/>
              </a:rPr>
              <a:t>Первые герои СССР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2549525"/>
            <a:ext cx="10058400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Первые герои СССР — летчики-полярники. Все семеро знаменитых летчиков, участвовавших в спасении экипажа теплохода «Челюскин», получили ордена Ленина. Специально для них было утверждено положение о награждении, согласно которому полагалось выдавать всем награжденным званием Героя орден Ленина. Летчики А. </a:t>
            </a:r>
            <a:r>
              <a:rPr lang="ru-RU" sz="1800" dirty="0" err="1" smtClean="0">
                <a:latin typeface="Alegreya" pitchFamily="2" charset="0"/>
              </a:rPr>
              <a:t>Ляпидевский</a:t>
            </a:r>
            <a:r>
              <a:rPr lang="ru-RU" sz="1800" dirty="0" smtClean="0">
                <a:latin typeface="Alegreya" pitchFamily="2" charset="0"/>
              </a:rPr>
              <a:t>, М. Водопьянов, В. </a:t>
            </a:r>
            <a:r>
              <a:rPr lang="ru-RU" sz="1800" dirty="0" err="1" smtClean="0">
                <a:latin typeface="Alegreya" pitchFamily="2" charset="0"/>
              </a:rPr>
              <a:t>Молоков</a:t>
            </a:r>
            <a:r>
              <a:rPr lang="ru-RU" sz="1800" dirty="0" smtClean="0">
                <a:latin typeface="Alegreya" pitchFamily="2" charset="0"/>
              </a:rPr>
              <a:t>, И. Доронин, М. Слепнев, Н. </a:t>
            </a:r>
            <a:r>
              <a:rPr lang="ru-RU" sz="1800" dirty="0" err="1" smtClean="0">
                <a:latin typeface="Alegreya" pitchFamily="2" charset="0"/>
              </a:rPr>
              <a:t>Каманин</a:t>
            </a:r>
            <a:r>
              <a:rPr lang="ru-RU" sz="1800" dirty="0" smtClean="0">
                <a:latin typeface="Alegreya" pitchFamily="2" charset="0"/>
              </a:rPr>
              <a:t> и С. </a:t>
            </a:r>
            <a:r>
              <a:rPr lang="ru-RU" sz="1800" dirty="0" err="1" smtClean="0">
                <a:latin typeface="Alegreya" pitchFamily="2" charset="0"/>
              </a:rPr>
              <a:t>Леваневский</a:t>
            </a:r>
            <a:r>
              <a:rPr lang="ru-RU" sz="1800" dirty="0" smtClean="0">
                <a:latin typeface="Alegreya" pitchFamily="2" charset="0"/>
              </a:rPr>
              <a:t> стали не просто первыми Героями Советского Союза, они стали по-настоящему народными героями.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Следующими были награждены участники Гражданской войны в Испании. СССР тогда активно помогал республиканцам, и наград были удостоены 60 человек. Среди них появились и первые иностранные воины, сражавшиеся в рядах советских частей, — итальянец </a:t>
            </a:r>
            <a:r>
              <a:rPr lang="ru-RU" sz="1800" dirty="0" err="1" smtClean="0">
                <a:latin typeface="Alegreya" pitchFamily="2" charset="0"/>
              </a:rPr>
              <a:t>Примо</a:t>
            </a:r>
            <a:r>
              <a:rPr lang="ru-RU" sz="1800" dirty="0" smtClean="0">
                <a:latin typeface="Alegreya" pitchFamily="2" charset="0"/>
              </a:rPr>
              <a:t> </a:t>
            </a:r>
            <a:r>
              <a:rPr lang="ru-RU" sz="1800" dirty="0" err="1" smtClean="0">
                <a:latin typeface="Alegreya" pitchFamily="2" charset="0"/>
              </a:rPr>
              <a:t>Джибелли</a:t>
            </a:r>
            <a:r>
              <a:rPr lang="ru-RU" sz="1800" dirty="0" smtClean="0">
                <a:latin typeface="Alegreya" pitchFamily="2" charset="0"/>
              </a:rPr>
              <a:t> и болгарин </a:t>
            </a:r>
            <a:r>
              <a:rPr lang="ru-RU" sz="1800" dirty="0" err="1" smtClean="0">
                <a:latin typeface="Alegreya" pitchFamily="2" charset="0"/>
              </a:rPr>
              <a:t>Волкан</a:t>
            </a:r>
            <a:r>
              <a:rPr lang="ru-RU" sz="1800" dirty="0" smtClean="0">
                <a:latin typeface="Alegreya" pitchFamily="2" charset="0"/>
              </a:rPr>
              <a:t> </a:t>
            </a:r>
            <a:r>
              <a:rPr lang="ru-RU" sz="1800" dirty="0" err="1" smtClean="0">
                <a:latin typeface="Alegreya" pitchFamily="2" charset="0"/>
              </a:rPr>
              <a:t>Горанов</a:t>
            </a:r>
            <a:r>
              <a:rPr lang="ru-RU" sz="1800" dirty="0" smtClean="0">
                <a:latin typeface="Alegreya" pitchFamily="2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dirty="0" smtClean="0">
                <a:latin typeface="Alegreya" pitchFamily="2" charset="0"/>
              </a:rPr>
              <a:t>«Золотая Звезда»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2549525"/>
            <a:ext cx="100584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Происходили конфликты и на восточных границах СССР. Японские милитаристы испытывали мощь нашей страны и пробовали на вкус советский штык на озере Хасан и реке Халхин-Гол. В результате этих боев японцы потерпели поражение, а количество Героев СССР возросло уже на 70 человек, появились и первые дважды Герои.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1 августа, буквально за месяц до начала вооруженной японской провокации на реке Халхин-Гол в сентябре 1939 года, указом Президиума Верховного Совета СССР был введен особый отличительный знак для Героев Советского Союза — медаль «Золотая Звезда». Постановлением от 16 августа 1939 года утверждался её внешний вид. Первые награждения новыми медалями были произведены после окончания конфликта с японцами на реке Халхин-Гол.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Затем 421 военнослужащий Красной Армии получил Звезду за отличие в ходе Советско-финской войны.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dirty="0" smtClean="0">
                <a:latin typeface="Alegreya" pitchFamily="2" charset="0"/>
              </a:rPr>
              <a:t>«Золотая Звезда»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2104231"/>
            <a:ext cx="403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Происходили конфликты и на восточных границах СССР. Японские милитаристы испытывали мощь нашей страны и пробовали на вкус советский штык на озере Хасан и реке Халхин-Гол. В результате этих боев японцы потерпели поражение, а количество Героев СССР возросло уже на 70 человек, появились и первые дважды Герои.  </a:t>
            </a:r>
          </a:p>
        </p:txBody>
      </p:sp>
      <p:pic>
        <p:nvPicPr>
          <p:cNvPr id="4" name="Рисунок 3" descr="Медаль &quot;Золотая Звезда&quot;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3300" y="504031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17500" y="5025162"/>
            <a:ext cx="9982200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1 августа, буквально за месяц до начала вооруженной японской провокации на реке Халхин-Гол в сентябре 1939 года, указом Президиума Верховного Совета СССР был введен особый отличительный знак для Героев Советского Союза — медаль «Золотая Звезда». Постановлением от 16 августа 1939 года утверждался её внешний вид. Первые награждения новыми медалями были произведены после окончания конфликта с японцами на реке Халхин-Гол.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Затем 421 военнослужащий Красной Армии получил Звезду за отличие в ходе Советско-финской войны.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dirty="0" smtClean="0">
                <a:latin typeface="Alegreya" pitchFamily="2" charset="0"/>
              </a:rPr>
              <a:t>Дважды и трижды Герои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2549525"/>
            <a:ext cx="100584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При повторном награждении на родине героя устанавливался бронзовый бюст. А с 1967 года правительство СССР установило особые льготы в повседневной жизни для награжденных.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Конечно, большинство награждений приходится на период Великой Отечественной войны. Герои Отечества Герои-победители.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На период войны приходится 91% всех награждений званием Героя за всю историю награды. Всего в годы войны медаль получили 11 657 человек, из них свыше 3 тысяч — посмертно. Свыше 100 из них были удостоены этого звания дважды, а Георгий Жуков, Иван </a:t>
            </a:r>
            <a:r>
              <a:rPr lang="ru-RU" sz="1800" dirty="0" err="1" smtClean="0">
                <a:latin typeface="Alegreya" pitchFamily="2" charset="0"/>
              </a:rPr>
              <a:t>Кожедуб</a:t>
            </a:r>
            <a:r>
              <a:rPr lang="ru-RU" sz="1800" dirty="0" smtClean="0">
                <a:latin typeface="Alegreya" pitchFamily="2" charset="0"/>
              </a:rPr>
              <a:t> и Александр </a:t>
            </a:r>
            <a:r>
              <a:rPr lang="ru-RU" sz="1800" dirty="0" err="1" smtClean="0">
                <a:latin typeface="Alegreya" pitchFamily="2" charset="0"/>
              </a:rPr>
              <a:t>Покрышкин</a:t>
            </a:r>
            <a:r>
              <a:rPr lang="ru-RU" sz="1800" dirty="0" smtClean="0">
                <a:latin typeface="Alegreya" pitchFamily="2" charset="0"/>
              </a:rPr>
              <a:t> — трижды. Героями стали и 44 человека из союзных нам армий, в том числе 4 французских лётчика полка «Нормандия Неман».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dirty="0" smtClean="0">
                <a:latin typeface="Alegreya" pitchFamily="2" charset="0"/>
              </a:rPr>
              <a:t>167-я стрелковая дивизия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2549525"/>
            <a:ext cx="57912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Особо отличилась 167-я дважды Краснознамённая стрелковая дивизия. В её рядах было больше всего награжденных почетным званием героя — 108 человек. Школьный музей хранит материалы по истории этой легендарной дивизии, рассказывает о ее бойцах и героях.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Дивизия формировалась в районе города Сухой Лог Свердловской области, с декабря 1941 года как 438-я стрелковая дивизия, 07.01.1942 переименована в 167-ю стрелковую дивизию. В апреле 1942 года дивизия эшелонами отправлена на запад. В действующей армии во время ВОВ с 02.07.1942 по 11.05.1945. 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Свыше 14 тысяч воинов дивизии награждены орденами и медалями, 108 удостоены звания Героя Советского Союза (в том числе 98 за форсирование Днепра и штурм Киева).</a:t>
            </a:r>
          </a:p>
        </p:txBody>
      </p:sp>
      <p:pic>
        <p:nvPicPr>
          <p:cNvPr id="4" name="Рисунок 3" descr="WhatsApp Image 2020-11-29 at 10.55.34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0190" y="0"/>
            <a:ext cx="4253210" cy="75612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dirty="0" err="1" smtClean="0">
                <a:latin typeface="Alegreya" pitchFamily="2" charset="0"/>
              </a:rPr>
              <a:t>Жогин</a:t>
            </a:r>
            <a:r>
              <a:rPr lang="ru-RU" sz="3600" dirty="0" smtClean="0">
                <a:latin typeface="Alegreya" pitchFamily="2" charset="0"/>
              </a:rPr>
              <a:t> </a:t>
            </a:r>
            <a:r>
              <a:rPr lang="ru-RU" sz="3600" dirty="0" err="1" smtClean="0">
                <a:latin typeface="Alegreya" pitchFamily="2" charset="0"/>
              </a:rPr>
              <a:t>Селиверст</a:t>
            </a:r>
            <a:r>
              <a:rPr lang="ru-RU" sz="3600" dirty="0" smtClean="0">
                <a:latin typeface="Alegreya" pitchFamily="2" charset="0"/>
              </a:rPr>
              <a:t> </a:t>
            </a:r>
            <a:r>
              <a:rPr lang="ru-RU" sz="3600" dirty="0" err="1" smtClean="0">
                <a:latin typeface="Alegreya" pitchFamily="2" charset="0"/>
              </a:rPr>
              <a:t>Евдокимович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4390231"/>
            <a:ext cx="1005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Родился в 1912 году в станице </a:t>
            </a:r>
            <a:r>
              <a:rPr lang="ru-RU" sz="1800" dirty="0" err="1" smtClean="0">
                <a:latin typeface="Alegreya" pitchFamily="2" charset="0"/>
              </a:rPr>
              <a:t>Прочноокопская</a:t>
            </a:r>
            <a:r>
              <a:rPr lang="ru-RU" sz="1800" dirty="0" smtClean="0">
                <a:latin typeface="Alegreya" pitchFamily="2" charset="0"/>
              </a:rPr>
              <a:t> </a:t>
            </a:r>
            <a:r>
              <a:rPr lang="ru-RU" sz="1800" dirty="0" err="1" smtClean="0">
                <a:latin typeface="Alegreya" pitchFamily="2" charset="0"/>
              </a:rPr>
              <a:t>Новокубанского</a:t>
            </a:r>
            <a:r>
              <a:rPr lang="ru-RU" sz="1800" dirty="0" smtClean="0">
                <a:latin typeface="Alegreya" pitchFamily="2" charset="0"/>
              </a:rPr>
              <a:t> района Краснодарского края в семье крестьянина-казака. Русский. Образование 2 класса. С начала 1920-х годов жил в Свердловской области. Учёба </a:t>
            </a:r>
            <a:r>
              <a:rPr lang="ru-RU" sz="1800" dirty="0" err="1" smtClean="0">
                <a:latin typeface="Alegreya" pitchFamily="2" charset="0"/>
              </a:rPr>
              <a:t>Селиверста</a:t>
            </a:r>
            <a:r>
              <a:rPr lang="ru-RU" sz="1800" dirty="0" smtClean="0">
                <a:latin typeface="Alegreya" pitchFamily="2" charset="0"/>
              </a:rPr>
              <a:t> </a:t>
            </a:r>
            <a:r>
              <a:rPr lang="ru-RU" sz="1800" dirty="0" err="1" smtClean="0">
                <a:latin typeface="Alegreya" pitchFamily="2" charset="0"/>
              </a:rPr>
              <a:t>Жогина</a:t>
            </a:r>
            <a:r>
              <a:rPr lang="ru-RU" sz="1800" dirty="0" smtClean="0">
                <a:latin typeface="Alegreya" pitchFamily="2" charset="0"/>
              </a:rPr>
              <a:t> в школе была прервана огненными годами Гражданской войны. В 1919 году на Дону и Кубани возникла Белая Армия, начавшая военные действия против Советов. Отец </a:t>
            </a:r>
            <a:r>
              <a:rPr lang="ru-RU" sz="1800" dirty="0" err="1" smtClean="0">
                <a:latin typeface="Alegreya" pitchFamily="2" charset="0"/>
              </a:rPr>
              <a:t>Жогина</a:t>
            </a:r>
            <a:r>
              <a:rPr lang="ru-RU" sz="1800" dirty="0" smtClean="0">
                <a:latin typeface="Alegreya" pitchFamily="2" charset="0"/>
              </a:rPr>
              <a:t> был потомственным казаком, имел крепкое хозяйство. Как и многие другие казаки, он участвовал в белом казацком воинстве. После поражения белогвардейщины новые советские органы власти ему этого не простили. Семья </a:t>
            </a:r>
            <a:r>
              <a:rPr lang="ru-RU" sz="1800" dirty="0" err="1" smtClean="0">
                <a:latin typeface="Alegreya" pitchFamily="2" charset="0"/>
              </a:rPr>
              <a:t>Жогиных</a:t>
            </a:r>
            <a:r>
              <a:rPr lang="ru-RU" sz="1800" dirty="0" smtClean="0">
                <a:latin typeface="Alegreya" pitchFamily="2" charset="0"/>
              </a:rPr>
              <a:t> была выслана на Урал с полной конфискацией имущества. Вскоре отец умер от непосильного труда и эпидемии.</a:t>
            </a:r>
          </a:p>
        </p:txBody>
      </p:sp>
      <p:pic>
        <p:nvPicPr>
          <p:cNvPr id="4" name="Рисунок 3" descr="Жогин Селиверст Евдокимович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700" y="1418431"/>
            <a:ext cx="180975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679700" y="2885102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err="1" smtClean="0">
                <a:latin typeface="Alegreya" pitchFamily="2" charset="0"/>
              </a:rPr>
              <a:t>Жогин</a:t>
            </a:r>
            <a:r>
              <a:rPr lang="ru-RU" sz="1800" dirty="0" smtClean="0">
                <a:latin typeface="Alegreya" pitchFamily="2" charset="0"/>
              </a:rPr>
              <a:t> </a:t>
            </a:r>
            <a:r>
              <a:rPr lang="ru-RU" sz="1800" dirty="0" err="1" smtClean="0">
                <a:latin typeface="Alegreya" pitchFamily="2" charset="0"/>
              </a:rPr>
              <a:t>Селиверст</a:t>
            </a:r>
            <a:r>
              <a:rPr lang="ru-RU" sz="1800" dirty="0" smtClean="0">
                <a:latin typeface="Alegreya" pitchFamily="2" charset="0"/>
              </a:rPr>
              <a:t> </a:t>
            </a:r>
            <a:r>
              <a:rPr lang="ru-RU" sz="1800" dirty="0" err="1" smtClean="0">
                <a:latin typeface="Alegreya" pitchFamily="2" charset="0"/>
              </a:rPr>
              <a:t>Евдокимович</a:t>
            </a:r>
            <a:r>
              <a:rPr lang="ru-RU" sz="1800" dirty="0" smtClean="0">
                <a:latin typeface="Alegreya" pitchFamily="2" charset="0"/>
              </a:rPr>
              <a:t> — командир взвода противотанковых ружей 520-го стрелкового полка 167-й Сумско-Киевской стрелковой дивизии 38-й армии 1-го Украинского фронта, младший лейтенант. В Красной Армии с сентября 1941 года, призван </a:t>
            </a:r>
            <a:r>
              <a:rPr lang="ru-RU" sz="1800" dirty="0" err="1" smtClean="0">
                <a:latin typeface="Alegreya" pitchFamily="2" charset="0"/>
              </a:rPr>
              <a:t>Верхневенским</a:t>
            </a:r>
            <a:r>
              <a:rPr lang="ru-RU" sz="1800" dirty="0" smtClean="0">
                <a:latin typeface="Alegreya" pitchFamily="2" charset="0"/>
              </a:rPr>
              <a:t> РВК Свердловской области.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>
          <a:xfrm>
            <a:off x="317500" y="427831"/>
            <a:ext cx="100584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3" lvl="0" indent="-4763">
              <a:spcBef>
                <a:spcPct val="20000"/>
              </a:spcBef>
              <a:defRPr/>
            </a:pPr>
            <a:r>
              <a:rPr lang="ru-RU" sz="3600" dirty="0" err="1" smtClean="0">
                <a:latin typeface="Alegreya" pitchFamily="2" charset="0"/>
              </a:rPr>
              <a:t>Жогин</a:t>
            </a:r>
            <a:r>
              <a:rPr lang="ru-RU" sz="3600" dirty="0" smtClean="0">
                <a:latin typeface="Alegreya" pitchFamily="2" charset="0"/>
              </a:rPr>
              <a:t> </a:t>
            </a:r>
            <a:r>
              <a:rPr lang="ru-RU" sz="3600" dirty="0" err="1" smtClean="0">
                <a:latin typeface="Alegreya" pitchFamily="2" charset="0"/>
              </a:rPr>
              <a:t>Селиверст</a:t>
            </a:r>
            <a:r>
              <a:rPr lang="ru-RU" sz="3600" dirty="0" smtClean="0">
                <a:latin typeface="Alegreya" pitchFamily="2" charset="0"/>
              </a:rPr>
              <a:t> </a:t>
            </a:r>
            <a:r>
              <a:rPr lang="ru-RU" sz="3600" dirty="0" err="1" smtClean="0">
                <a:latin typeface="Alegreya" pitchFamily="2" charset="0"/>
              </a:rPr>
              <a:t>Евдокимович</a:t>
            </a:r>
            <a:endParaRPr lang="ru-RU" sz="3600" dirty="0">
              <a:latin typeface="Alegrey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500" y="1541557"/>
            <a:ext cx="1005840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800" dirty="0" err="1" smtClean="0">
                <a:latin typeface="Alegreya" pitchFamily="2" charset="0"/>
              </a:rPr>
              <a:t>Селиверсту</a:t>
            </a:r>
            <a:r>
              <a:rPr lang="ru-RU" sz="1800" dirty="0" smtClean="0">
                <a:latin typeface="Alegreya" pitchFamily="2" charset="0"/>
              </a:rPr>
              <a:t> </a:t>
            </a:r>
            <a:r>
              <a:rPr lang="ru-RU" sz="1800" dirty="0" err="1" smtClean="0">
                <a:latin typeface="Alegreya" pitchFamily="2" charset="0"/>
              </a:rPr>
              <a:t>Жогину</a:t>
            </a:r>
            <a:r>
              <a:rPr lang="ru-RU" sz="1800" dirty="0" smtClean="0">
                <a:latin typeface="Alegreya" pitchFamily="2" charset="0"/>
              </a:rPr>
              <a:t> с детства пришлось работать. Он рос вместе с республикой Советов. Во время коллективизации одним из первых вступил в колхоз, в котором работал до самой войны.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В сентябре 1941 года </a:t>
            </a:r>
            <a:r>
              <a:rPr lang="ru-RU" sz="1800" dirty="0" err="1" smtClean="0">
                <a:latin typeface="Alegreya" pitchFamily="2" charset="0"/>
              </a:rPr>
              <a:t>Жогин</a:t>
            </a:r>
            <a:r>
              <a:rPr lang="ru-RU" sz="1800" dirty="0" smtClean="0">
                <a:latin typeface="Alegreya" pitchFamily="2" charset="0"/>
              </a:rPr>
              <a:t> был призван в армию и направлен в школу бронебойщиков. За полгода он постиг профессию истребителей танков, освоил противотанковое ружьё, стал сержантом. В июле-августе 1943 года младший лейтенант </a:t>
            </a:r>
            <a:r>
              <a:rPr lang="ru-RU" sz="1800" dirty="0" err="1" smtClean="0">
                <a:latin typeface="Alegreya" pitchFamily="2" charset="0"/>
              </a:rPr>
              <a:t>Жогин</a:t>
            </a:r>
            <a:r>
              <a:rPr lang="ru-RU" sz="1800" dirty="0" smtClean="0">
                <a:latin typeface="Alegreya" pitchFamily="2" charset="0"/>
              </a:rPr>
              <a:t> участвовал в Курской битве.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В сентябре 1943 года началось освобождение Левобережной Украины. 167-я стрелковая дивизия освобождала город Сумы, за что получила почётное наименование «Сумская». Так же было освобождено множество других сёл и деревень </a:t>
            </a:r>
            <a:r>
              <a:rPr lang="ru-RU" sz="1800" dirty="0" err="1" smtClean="0">
                <a:latin typeface="Alegreya" pitchFamily="2" charset="0"/>
              </a:rPr>
              <a:t>Сумщины</a:t>
            </a:r>
            <a:r>
              <a:rPr lang="ru-RU" sz="1800" dirty="0" smtClean="0">
                <a:latin typeface="Alegreya" pitchFamily="2" charset="0"/>
              </a:rPr>
              <a:t>, в которых в состав дивизии, в том числе и взвода </a:t>
            </a:r>
            <a:r>
              <a:rPr lang="ru-RU" sz="1800" dirty="0" err="1" smtClean="0">
                <a:latin typeface="Alegreya" pitchFamily="2" charset="0"/>
              </a:rPr>
              <a:t>Жогина</a:t>
            </a:r>
            <a:r>
              <a:rPr lang="ru-RU" sz="1800" dirty="0" smtClean="0">
                <a:latin typeface="Alegreya" pitchFamily="2" charset="0"/>
              </a:rPr>
              <a:t>, влилось много новобранцев, переживших оккупацию.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latin typeface="Alegreya" pitchFamily="2" charset="0"/>
              </a:rPr>
              <a:t>В 20-х числах сентября 1943 года дивизия вышла на Днепр севернее Киева. Началось немедленное форсирование могучей реки в районе села Вышгород. Взвод </a:t>
            </a:r>
            <a:r>
              <a:rPr lang="ru-RU" sz="1800" dirty="0" err="1" smtClean="0">
                <a:latin typeface="Alegreya" pitchFamily="2" charset="0"/>
              </a:rPr>
              <a:t>Жогина</a:t>
            </a:r>
            <a:r>
              <a:rPr lang="ru-RU" sz="1800" dirty="0" smtClean="0">
                <a:latin typeface="Alegreya" pitchFamily="2" charset="0"/>
              </a:rPr>
              <a:t> переправился на правый берег реки, когда уже был завоёван стрелками плацдарм, и начались яростные контратаки гитлеровцев. Здесь его бронебойщиками было подбито несколько танков противника. В октябрьских боях плацдарм был соединён с соседним, завоёванным у села </a:t>
            </a:r>
            <a:r>
              <a:rPr lang="ru-RU" sz="1800" dirty="0" err="1" smtClean="0">
                <a:latin typeface="Alegreya" pitchFamily="2" charset="0"/>
              </a:rPr>
              <a:t>Лютеж</a:t>
            </a:r>
            <a:r>
              <a:rPr lang="ru-RU" sz="1800" dirty="0" smtClean="0">
                <a:latin typeface="Alegreya" pitchFamily="2" charset="0"/>
              </a:rPr>
              <a:t>, а также расширен в южном направлении до села Пуща Водица.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1910</TotalTime>
  <Words>1424</Words>
  <Application>Microsoft Office PowerPoint</Application>
  <PresentationFormat>Произвольный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Кубасова Анна Владимировна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Xtray</dc:creator>
  <cp:lastModifiedBy>ЛЕД</cp:lastModifiedBy>
  <cp:revision>84</cp:revision>
  <dcterms:created xsi:type="dcterms:W3CDTF">2019-11-10T21:26:14Z</dcterms:created>
  <dcterms:modified xsi:type="dcterms:W3CDTF">2020-11-30T03:11:22Z</dcterms:modified>
</cp:coreProperties>
</file>