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5143500" type="screen16x9"/>
  <p:notesSz cx="6858000" cy="9144000"/>
  <p:embeddedFontLst>
    <p:embeddedFont>
      <p:font typeface="Tahoma" panose="020B0604030504040204" pitchFamily="34" charset="0"/>
      <p:regular r:id="rId36"/>
      <p:bold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90f4df9ba4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90f4df9ba4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90f4df9ba4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90f4df9ba4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90f4df9ba4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90f4df9ba4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90f4df9ba4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90f4df9ba4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90f4df9ba4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90f4df9ba4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90f4df9ba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90f4df9ba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90f4df9ba4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90f4df9ba4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90f4df9ba4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90f4df9ba4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90f4df9ba4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90f4df9ba4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90f4df9ba4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90f4df9ba4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0f4df9ba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0f4df9ba4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90f4df9ba4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90f4df9ba4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90f4df9ba4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90f4df9ba4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90f4df9ba4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90f4df9ba4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90f4df9ba4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90f4df9ba4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90f4df9ba4_0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90f4df9ba4_0_3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90f4df9ba4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90f4df9ba4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90f4df9ba4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90f4df9ba4_0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90f4df9ba4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90f4df9ba4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90f4df9ba4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90f4df9ba4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90f4df9ba4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90f4df9ba4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90f4df9ba4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90f4df9ba4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90f4df9ba4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90f4df9ba4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90f4df9ba4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90f4df9ba4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90f4df9ba4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90f4df9ba4_0_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90f4df9ba4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90f4df9ba4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90f4df9ba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90f4df9ba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90f4df9ba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90f4df9ba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90f4df9ba4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90f4df9ba4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90f4df9ba4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90f4df9ba4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90f4df9ba4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90f4df9ba4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90f4df9ba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90f4df9ba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084725" y="1455075"/>
            <a:ext cx="7932300" cy="238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ОРГАНАМ ИСПОЛНИТЕЛЬНОЙ ВЛАСТИ СУБЪЕКТОВ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РОССИЙСКОЙ ФЕДЕРАЦИИ, ОСУЩЕСТВЛЯЮЩИМ ГОСУДАРСТВЕННОЕ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ОРГАНИЗАЦИИ РАБОТЫ  ПЕДАГОГИЧЕСКИХ РАБОТНИКОВ, 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 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ОБЩЕОБРАЗОВАТЕЛЬНЫХ ОРГАНИЗАЦИЯХ*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51675" y="47125"/>
            <a:ext cx="7899600" cy="429300"/>
          </a:xfrm>
          <a:prstGeom prst="rect">
            <a:avLst/>
          </a:prstGeom>
          <a:solidFill>
            <a:srgbClr val="FFF2CC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solidFill>
                  <a:srgbClr val="5B0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МАОУ СОШ № 125 Кировского района города Екатеринбурга</a:t>
            </a:r>
            <a:endParaRPr sz="1600" b="1">
              <a:solidFill>
                <a:srgbClr val="5B0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" name="Google Shape;56;p13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1206075" y="3640725"/>
            <a:ext cx="7899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Times New Roman"/>
                <a:ea typeface="Times New Roman"/>
                <a:cs typeface="Times New Roman"/>
                <a:sym typeface="Times New Roman"/>
              </a:rPr>
              <a:t>Информация для Педагогического совета МАОУ СОШ № 125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Times New Roman"/>
                <a:ea typeface="Times New Roman"/>
                <a:cs typeface="Times New Roman"/>
                <a:sym typeface="Times New Roman"/>
              </a:rPr>
              <a:t>подготовлена зам. директора по ВР Скачковой Н. А.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Times New Roman"/>
                <a:ea typeface="Times New Roman"/>
                <a:cs typeface="Times New Roman"/>
                <a:sym typeface="Times New Roman"/>
              </a:rPr>
              <a:t> 2020 год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4">
            <a:alphaModFix/>
          </a:blip>
          <a:srcRect t="11085" b="20143"/>
          <a:stretch/>
        </p:blipFill>
        <p:spPr>
          <a:xfrm>
            <a:off x="3229400" y="628725"/>
            <a:ext cx="3636544" cy="7501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86375" y="4541725"/>
            <a:ext cx="9057600" cy="6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r>
              <a:rPr lang="ru" sz="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</a:t>
            </a:r>
            <a:r>
              <a:rPr lang="ru" sz="7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исьмо&gt; Минпросвещения России от 12.05.2020 N ВБ-1011/08 "О методических рекомендациях" (вместе с "Методическими рекомендациями органам исполнительной власти </a:t>
            </a:r>
            <a:endParaRPr sz="7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субъектов Российской Федерации, осуществляющим государственное управление в сфере образования, по организации работы педагогических работников, осуществляющих классное руководство в общеобразовательных организациях")</a:t>
            </a:r>
            <a:endParaRPr sz="7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5">
            <a:alphaModFix/>
          </a:blip>
          <a:srcRect r="83450"/>
          <a:stretch/>
        </p:blipFill>
        <p:spPr>
          <a:xfrm>
            <a:off x="10175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5" name="Google Shape;155;p22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7" name="Google Shape;157;p22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Цели и принципы деятельности  педагогических работников, 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8" name="Google Shape;158;p22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2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2"/>
          <p:cNvSpPr txBox="1"/>
          <p:nvPr/>
        </p:nvSpPr>
        <p:spPr>
          <a:xfrm>
            <a:off x="376375" y="1411225"/>
            <a:ext cx="3872100" cy="3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Педагогический коллектив - основной субъект </a:t>
            </a: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обеспечивающий достижение целей личностного развития и воспитания в рамках реализации образовательных программ конкретной ОО, разработанных в соответствии с требованиями ФГОС общего образования.</a:t>
            </a: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342900" algn="just" rtl="0">
              <a:spcBef>
                <a:spcPts val="1200"/>
              </a:spcBef>
              <a:spcAft>
                <a:spcPts val="0"/>
              </a:spcAft>
              <a:buNone/>
            </a:pPr>
            <a:endParaRPr sz="21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Google Shape;161;p22"/>
          <p:cNvSpPr/>
          <p:nvPr/>
        </p:nvSpPr>
        <p:spPr>
          <a:xfrm>
            <a:off x="4289900" y="2973825"/>
            <a:ext cx="1623300" cy="89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FF0000"/>
                </a:solidFill>
              </a:rPr>
              <a:t>Ключевая роль</a:t>
            </a:r>
            <a:endParaRPr sz="1600">
              <a:solidFill>
                <a:srgbClr val="FF0000"/>
              </a:solidFill>
            </a:endParaRPr>
          </a:p>
        </p:txBody>
      </p:sp>
      <p:sp>
        <p:nvSpPr>
          <p:cNvPr id="162" name="Google Shape;162;p22"/>
          <p:cNvSpPr txBox="1"/>
          <p:nvPr/>
        </p:nvSpPr>
        <p:spPr>
          <a:xfrm>
            <a:off x="5913200" y="1543725"/>
            <a:ext cx="3157800" cy="3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Классный руководитель,  </a:t>
            </a: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обеспечивающий  постоянное педагогическое сопровождение группы обучающихся, объединенных в одном учебном классе.</a:t>
            </a: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8" name="Google Shape;168;p23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3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Цели и принципы деятельности  педагогических работников, 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1" name="Google Shape;171;p23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3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3"/>
          <p:cNvSpPr txBox="1"/>
          <p:nvPr/>
        </p:nvSpPr>
        <p:spPr>
          <a:xfrm>
            <a:off x="452575" y="1306750"/>
            <a:ext cx="8695500" cy="1009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Принципами организации социально значимых задач и содержания воспитания и успешной социализации обучающихся следует считать: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52575" y="2249425"/>
            <a:ext cx="8512500" cy="28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Опору на духовно-нравственные ценности народов РФ, исторические и национально-культурные традиции;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Организацию социально открытого пространства духовно-нравственного развития и воспитания личности гражданина России;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Нравственный пример педагогического работника;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Интегративность программ духовно-нравственного воспитания;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Социальную востребованность воспитания;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Поддержку единства, целостности, преемственности и непрерывности воспитания и другие. </a:t>
            </a:r>
            <a:endParaRPr sz="25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225" y="1276925"/>
            <a:ext cx="471850" cy="4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1" name="Google Shape;181;p24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4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Приоритетные задачи деятельности педагогических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работников,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связанной с классным руководством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3" name="Google Shape;183;p24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4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0" name="Google Shape;190;p25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5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25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3" name="Google Shape;193;p25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5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5"/>
          <p:cNvSpPr txBox="1"/>
          <p:nvPr/>
        </p:nvSpPr>
        <p:spPr>
          <a:xfrm>
            <a:off x="452575" y="1306750"/>
            <a:ext cx="8695500" cy="1009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Приоритетные задачи</a:t>
            </a: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деятельности по классному руководству в области воспитания и социализации обучающихся: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25"/>
          <p:cNvSpPr txBox="1"/>
          <p:nvPr/>
        </p:nvSpPr>
        <p:spPr>
          <a:xfrm>
            <a:off x="452575" y="2097025"/>
            <a:ext cx="8512500" cy="28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Создание благоприятных психолого-педагогических условий в классе. 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Формирование у обучающихся высокого уровня духовно-нравственного развития.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Формирование внутренней позиции личности обучающегося по отношению к негативным явлениям окружающей социальной действительности.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Формирование у обучающихся активной гражданской позиции.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Формирование способности обучающихся реализовать свой потенциал в условиях современного общества за счет активной жизненной и социальной позиции.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7" name="Google Shape;19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4075" y="1306750"/>
            <a:ext cx="471850" cy="4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3" name="Google Shape;203;p26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6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6" name="Google Shape;206;p26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6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6"/>
          <p:cNvSpPr txBox="1"/>
          <p:nvPr/>
        </p:nvSpPr>
        <p:spPr>
          <a:xfrm>
            <a:off x="452575" y="1306750"/>
            <a:ext cx="8695500" cy="1009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Условия </a:t>
            </a: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успешного решения обозначенных задач являются: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p26"/>
          <p:cNvSpPr txBox="1"/>
          <p:nvPr/>
        </p:nvSpPr>
        <p:spPr>
          <a:xfrm>
            <a:off x="452575" y="2231125"/>
            <a:ext cx="8512500" cy="26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900"/>
              <a:buFont typeface="Times New Roman"/>
              <a:buChar char="●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Выбор  эффективных  педагогических форм и методов;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900"/>
              <a:buFont typeface="Times New Roman"/>
              <a:buChar char="●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Использование ресурсов социально - педагогического партнерства;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900"/>
              <a:buFont typeface="Times New Roman"/>
              <a:buChar char="●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Взаимодействие с родителями  обучающихся, повышение их педагогической компетентности;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900"/>
              <a:buFont typeface="Times New Roman"/>
              <a:buChar char="●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Обеспечение защиты прав и соблюдения законных интересов каждого ребенка в области образования;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900"/>
              <a:buFont typeface="Times New Roman"/>
              <a:buChar char="●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Участие в организации комплексной поддержки детей, находящихся в трудной жизненной ситуации. 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0" name="Google Shape;210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4075" y="1306750"/>
            <a:ext cx="471850" cy="4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p27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7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9" name="Google Shape;219;p27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7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7"/>
          <p:cNvSpPr txBox="1"/>
          <p:nvPr/>
        </p:nvSpPr>
        <p:spPr>
          <a:xfrm>
            <a:off x="452575" y="1306750"/>
            <a:ext cx="8695500" cy="6870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Классное руководство: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" name="Google Shape;222;p27"/>
          <p:cNvSpPr txBox="1"/>
          <p:nvPr/>
        </p:nvSpPr>
        <p:spPr>
          <a:xfrm>
            <a:off x="452575" y="1787575"/>
            <a:ext cx="8512500" cy="3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900"/>
              <a:buFont typeface="Times New Roman"/>
              <a:buChar char="●"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устанавливается с целью регулирования состава и содержания действий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выполняемых при его осуществлении как конкретного вида дополнительной педагогической деятельности, которую педагогический работник принимает на себя добровольно на условиях дополнительной оплаты и надлежащего юридического оформления,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900"/>
              <a:buFont typeface="Times New Roman"/>
              <a:buChar char="●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связано с занимаемой педагогическим работником должностью и не входит в состав его должностных обязанностей. Оно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непосредственно вытекает из сущности, целей, задач, содержания и специфики реализации классного руководства как вида педагогической деятельности.</a:t>
            </a: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3" name="Google Shape;22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575" y="1306750"/>
            <a:ext cx="471850" cy="4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9" name="Google Shape;229;p28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8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1" name="Google Shape;231;p28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2" name="Google Shape;232;p28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8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8"/>
          <p:cNvSpPr txBox="1"/>
          <p:nvPr/>
        </p:nvSpPr>
        <p:spPr>
          <a:xfrm>
            <a:off x="452575" y="1306750"/>
            <a:ext cx="8695500" cy="6870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Специфика</a:t>
            </a: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осуществления классного руководства: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5" name="Google Shape;235;p28"/>
          <p:cNvSpPr txBox="1"/>
          <p:nvPr/>
        </p:nvSpPr>
        <p:spPr>
          <a:xfrm>
            <a:off x="452575" y="1787575"/>
            <a:ext cx="8512500" cy="3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900"/>
              <a:buFont typeface="Times New Roman"/>
              <a:buChar char="●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воспитательные цели и задачи реализуются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 в отношении каждого обучающегося, так и в отношении класса как микросоциума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Необходимо учитывать индивидуальные возрастные и личностные особенности, образовательные запросы, состояние здоровья, семейные и прочие условия жизни обучающихся, а также характеристики класса как уникального ученического сообщества с определенными межличностными отношениями и групповой динамикой,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900"/>
              <a:buFont typeface="Times New Roman"/>
              <a:buChar char="●"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должен</a:t>
            </a:r>
            <a:r>
              <a:rPr lang="ru" sz="1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постоянно взаимодействовать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семьями обучающихся, другими пед. работниками ОО, взаимодействующими с учениками его класса, а также администрацией, с внешними партнерами. 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6" name="Google Shape;23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575" y="1306750"/>
            <a:ext cx="471850" cy="4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2" name="Google Shape;242;p29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9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5" name="Google Shape;245;p29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9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9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и вариативная части  в деятельности                                   классного руководителя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29"/>
          <p:cNvSpPr txBox="1"/>
          <p:nvPr/>
        </p:nvSpPr>
        <p:spPr>
          <a:xfrm>
            <a:off x="452575" y="2255525"/>
            <a:ext cx="1595700" cy="2828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 b="1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часть </a:t>
            </a:r>
            <a:endParaRPr sz="16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(ядро содержания деятельности по кл. руководству).</a:t>
            </a:r>
            <a:endParaRPr sz="15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9" name="Google Shape;249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9"/>
          <p:cNvSpPr txBox="1"/>
          <p:nvPr/>
        </p:nvSpPr>
        <p:spPr>
          <a:xfrm>
            <a:off x="2120125" y="2180625"/>
            <a:ext cx="6804300" cy="29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Личностно ориентированная деятельность по воспитанию и социализации обучающихся в классе.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Деятельность по воспитанию и социализации обучающихся, осуществляемая с классом как социальной группой.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Осуществление воспитательной деятельности во взаимодействии с родителями.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Осуществление воспитательной деятельности во взаимодействии с педагогическим коллективом.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Участие в осуществлении воспитательной деятельности во взаимодействии с социальными партнерами.</a:t>
            </a:r>
            <a:endParaRPr sz="15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34290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0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6" name="Google Shape;256;p30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0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p30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9" name="Google Shape;259;p30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0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0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и вариативная части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деятельности                                   классного руководителя.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p30"/>
          <p:cNvSpPr txBox="1"/>
          <p:nvPr/>
        </p:nvSpPr>
        <p:spPr>
          <a:xfrm>
            <a:off x="452575" y="2255525"/>
            <a:ext cx="1595700" cy="2828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 b="1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часть </a:t>
            </a:r>
            <a:endParaRPr sz="16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(ядро содержания деятельности по кл. руководству).</a:t>
            </a:r>
            <a:endParaRPr sz="15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3" name="Google Shape;263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0"/>
          <p:cNvSpPr txBox="1"/>
          <p:nvPr/>
        </p:nvSpPr>
        <p:spPr>
          <a:xfrm>
            <a:off x="2120125" y="2028225"/>
            <a:ext cx="6804300" cy="28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Ведение и составление педагогическими работниками, осуществляющими классное руководство, следующей документации:                                                                                                 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классный журнал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(в бумажной форме) в части внесения в него и актуализации списка обучающихся. Если используется электронный журнал, то актуализация списка не требуется,                     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план работы,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связанный с классным руководством, требования к оформлению которого могут быть установлены локальным нормативным актом  ОО по согласованию с профсоюзом. 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1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0" name="Google Shape;270;p31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1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2" name="Google Shape;272;p31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3" name="Google Shape;273;p31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1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1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и вариативная части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деятельности                                   классного руководителя.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p31"/>
          <p:cNvSpPr txBox="1"/>
          <p:nvPr/>
        </p:nvSpPr>
        <p:spPr>
          <a:xfrm>
            <a:off x="452575" y="2255525"/>
            <a:ext cx="1595700" cy="2828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 b="1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Вариативная   часть </a:t>
            </a:r>
            <a:endParaRPr sz="16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(формируется в зависимости от контекстных условий ОО).</a:t>
            </a:r>
            <a:endParaRPr sz="15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7" name="Google Shape;277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1"/>
          <p:cNvSpPr txBox="1"/>
          <p:nvPr/>
        </p:nvSpPr>
        <p:spPr>
          <a:xfrm>
            <a:off x="2120125" y="2255525"/>
            <a:ext cx="68043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примеру, вариативность может отражать наличие особых целей и задач духовно-нравственного воспитания обучающихся в общеобразовательных организациях субъекта Российской Федерации, связанных с трансляцией и поддержкой развития национальной культуры, сохранением родного языка.</a:t>
            </a: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6" name="Google Shape;66;p14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452575" y="1667675"/>
            <a:ext cx="5144700" cy="32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"ближе всего к ученикам - их классные руководители. Такая постоянная каждодневная работа, связанная с обучением, воспитанием детей, - это огромная ответственность, и она, конечно, требует ... особой поддержки". </a:t>
            </a:r>
            <a:endParaRPr sz="21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Президентом Российской Федерации подчеркнуто, что</a:t>
            </a: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воспитатель - это "федеральная функция".</a:t>
            </a:r>
            <a:endParaRPr sz="21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 rotWithShape="1">
          <a:blip r:embed="rId4">
            <a:alphaModFix/>
          </a:blip>
          <a:srcRect l="11039" r="15512"/>
          <a:stretch/>
        </p:blipFill>
        <p:spPr>
          <a:xfrm>
            <a:off x="5692150" y="1914900"/>
            <a:ext cx="3155925" cy="26513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394650" y="669763"/>
            <a:ext cx="8695500" cy="10014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ежегодном   Послании Президента Российской Федерации Федеральному Собранию Российской Федерации от 15 января 2020 г. отмечено, что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200"/>
          </a:p>
        </p:txBody>
      </p:sp>
      <p:pic>
        <p:nvPicPr>
          <p:cNvPr id="70" name="Google Shape;70;p14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 rotWithShape="1">
          <a:blip r:embed="rId5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4" name="Google Shape;284;p32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2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32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7" name="Google Shape;287;p32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2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2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Самостоятельность в  выборе форм и технологий работы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обучающимися и родителями, в том числе: 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0" name="Google Shape;290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2"/>
          <p:cNvSpPr txBox="1"/>
          <p:nvPr/>
        </p:nvSpPr>
        <p:spPr>
          <a:xfrm>
            <a:off x="560825" y="2255525"/>
            <a:ext cx="83637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 u="sng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индивидуальные 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(беседа, консультация, обмен мнениями, оказание индивидуальной помощи, совместный поиск решения проблемы и др.);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 u="sng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групповые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(творческие группы, сетевые сообщества, органы самоуправления, проекты, ролевые игры, дебаты и др.);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 u="sng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коллективные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(классные часы, конкурсы, спектакли, концерты, походы, образовательный туризм, слеты, соревнования, квесты и игры, родительские собрания и др.).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3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7" name="Google Shape;297;p33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3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Обеспечение академических прав и свобод педагогических работников, осуществляющих   классное руководство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9" name="Google Shape;299;p33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3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4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6" name="Google Shape;306;p34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4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p34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Обеспечение академических прав и свобод педагогических работников, осуществляющих  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9" name="Google Shape;309;p34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4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4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Педагогический работник, осуществляющий классное руководство, с учетом локальных нормативных актов ОО имеет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следующие права:</a:t>
            </a: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2" name="Google Shape;312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4"/>
          <p:cNvSpPr txBox="1"/>
          <p:nvPr/>
        </p:nvSpPr>
        <p:spPr>
          <a:xfrm>
            <a:off x="618475" y="2255525"/>
            <a:ext cx="83637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самостоятельно определять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приоритетные направления, содержание, формы работы и педагогические технологии для осуществления воспитательной деятельности,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вносить на рассмотрение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предложения, касающиеся совершенствования образовательного процесса, условий воспитательной деятельности,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участвовать в разработке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проектов локальных нормативных актов  ОО в части организации воспитательной деятельности в ОО  и осуществлении контроля ее качества и эффективности;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5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9" name="Google Shape;319;p35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5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Google Shape;321;p35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Обеспечение академических прав и свобод педагогических работников, осуществляющих  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2" name="Google Shape;322;p35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5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5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Педагогический работник, осуществляющий классное руководство, с учетом локальных нормативных актов ОО имеет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следующие права:</a:t>
            </a: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5" name="Google Shape;325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5"/>
          <p:cNvSpPr txBox="1"/>
          <p:nvPr/>
        </p:nvSpPr>
        <p:spPr>
          <a:xfrm>
            <a:off x="618475" y="2255525"/>
            <a:ext cx="83637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самостоятельно планировать и организовывать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участие обучающихся в воспитательных мероприятиях;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использовать 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(по согласованию с администрацией общеобразовательной организации) инфраструктуру ОО  при проведении мероприятий с классом;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получать своевременную помощь 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 руководства и органов государственно-общественного управления  ОО для реализации задач по классному руководству;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приглашать в  ОО  родителей 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обучающихся по вопросам, связанным с осуществлением классного руководства;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6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2" name="Google Shape;332;p36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6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4" name="Google Shape;334;p36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Обеспечение академических прав и свобод педагогических работников, осуществляющих  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5" name="Google Shape;335;p36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6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6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Педагогический работник, осуществляющий классное руководство, с учетом локальных нормативных актов ОО имеет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следующие права:</a:t>
            </a: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8" name="Google Shape;338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6"/>
          <p:cNvSpPr txBox="1"/>
          <p:nvPr/>
        </p:nvSpPr>
        <p:spPr>
          <a:xfrm>
            <a:off x="618475" y="2255525"/>
            <a:ext cx="83637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давать обязательные распоряжения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обучающимся своего класса при подготовке и проведении воспитательных мероприятий;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посещать уроки и занятия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проводимые пед. работниками (по согласованию), с целью корректировки их взаимодействия с отдельными обучающимися и с коллективом обучающихся класса;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защищать 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собственную честь, достоинство и профессиональную репутацию в случае несогласия с оценками деятельности со стороны администрации ОО, родителей обучающихся, других пед. работников;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повышать 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свою квалификацию.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7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5" name="Google Shape;345;p37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7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эффективности деятельности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педагогических работников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классному руководство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7" name="Google Shape;347;p37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7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8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4" name="Google Shape;354;p38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8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6" name="Google Shape;356;p38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эффективности деятельности  педагогических работников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классному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7" name="Google Shape;357;p38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8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8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Эффективность деятельности</a:t>
            </a: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0" name="Google Shape;360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8"/>
          <p:cNvSpPr txBox="1"/>
          <p:nvPr/>
        </p:nvSpPr>
        <p:spPr>
          <a:xfrm>
            <a:off x="618475" y="2255525"/>
            <a:ext cx="83637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определяется </a:t>
            </a: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достигаемыми за определенный период времени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конечными результатами деятельности и их соответствием ключевым целям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воспитания и социализации обучающихся.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Принято использовать </a:t>
            </a:r>
            <a:r>
              <a:rPr lang="ru" sz="1900" b="1" u="sng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две группы критериев оценки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эффективности: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критерии оценки процесса деятельности 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критерии оценки результативности.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9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7" name="Google Shape;367;p39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9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9" name="Google Shape;369;p39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эффективности деятельности  педагогических работников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классному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0" name="Google Shape;370;p39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9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39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Критерии эффективности процесса деятельности:</a:t>
            </a: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3" name="Google Shape;373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9"/>
          <p:cNvSpPr txBox="1"/>
          <p:nvPr/>
        </p:nvSpPr>
        <p:spPr>
          <a:xfrm>
            <a:off x="452575" y="2255525"/>
            <a:ext cx="86304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600"/>
              <a:buFont typeface="Times New Roman"/>
              <a:buAutoNum type="arabicPeriod"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комплексность</a:t>
            </a:r>
            <a:r>
              <a:rPr lang="ru" sz="16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 степень охвата в воспитательном процессе направлений, обозначенных в нормативных документах;</a:t>
            </a:r>
            <a:endParaRPr sz="16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600"/>
              <a:buFont typeface="Times New Roman"/>
              <a:buAutoNum type="arabicPeriod"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адресность </a:t>
            </a:r>
            <a:r>
              <a:rPr lang="ru" sz="16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степень учета в воспитательном процессе возрастных и личностных особенностей детей, характеристик класса;</a:t>
            </a:r>
            <a:endParaRPr sz="16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600"/>
              <a:buFont typeface="Times New Roman"/>
              <a:buAutoNum type="arabicPeriod"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инновационность </a:t>
            </a:r>
            <a:r>
              <a:rPr lang="ru" sz="16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степень использования новой по содержанию и формам подачи информации, личностно значимой для современных обучающихся, интересных для них форм и методов взаимодействия, в том числе, интернет-ресурсов, сетевых сообществ, ведения блогов и т.д.;</a:t>
            </a:r>
            <a:endParaRPr sz="16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600"/>
              <a:buFont typeface="Times New Roman"/>
              <a:buAutoNum type="arabicPeriod"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системность</a:t>
            </a:r>
            <a:r>
              <a:rPr lang="ru" sz="16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 степень вовлеченности в решение воспитательных задач разных субъектов воспитательного процесса.</a:t>
            </a:r>
            <a:endParaRPr sz="16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6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0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0" name="Google Shape;380;p40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0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2" name="Google Shape;382;p40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эффективности деятельности  педагогических работников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классному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3" name="Google Shape;383;p40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0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40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Критерии оценки результативности (три уровня конечных результатов):</a:t>
            </a: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6" name="Google Shape;386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40"/>
          <p:cNvSpPr txBox="1"/>
          <p:nvPr/>
        </p:nvSpPr>
        <p:spPr>
          <a:xfrm>
            <a:off x="452575" y="2255525"/>
            <a:ext cx="86304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600"/>
              <a:buFont typeface="Times New Roman"/>
              <a:buAutoNum type="arabicPeriod"/>
            </a:pPr>
            <a:r>
              <a:rPr lang="ru" sz="20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сформированность знаний, представлений о системе ценностей гражданина России;</a:t>
            </a: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2000"/>
              <a:buFont typeface="Times New Roman"/>
              <a:buAutoNum type="arabicPeriod"/>
            </a:pPr>
            <a:r>
              <a:rPr lang="ru" sz="20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сформированность позитивной внутренней позиции личности обучающихся в отношении системы ценностей гражданина России;</a:t>
            </a: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2000"/>
              <a:buFont typeface="Times New Roman"/>
              <a:buAutoNum type="arabicPeriod"/>
            </a:pPr>
            <a:r>
              <a:rPr lang="ru" sz="20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наличие опыта деятельности на основе системы ценностей гражданина России.</a:t>
            </a: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1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3" name="Google Shape;393;p41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1"/>
          <p:cNvSpPr txBox="1"/>
          <p:nvPr/>
        </p:nvSpPr>
        <p:spPr>
          <a:xfrm>
            <a:off x="380725" y="1330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5" name="Google Shape;395;p41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эффективности деятельности  педагогических работников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классному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6" name="Google Shape;396;p41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41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1"/>
          <p:cNvSpPr txBox="1"/>
          <p:nvPr/>
        </p:nvSpPr>
        <p:spPr>
          <a:xfrm>
            <a:off x="452575" y="1438650"/>
            <a:ext cx="8630400" cy="3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Наиболее доступной формой является экспертное оценивание, которое следует проводить с учетом основных принципов проведения экспертизы. </a:t>
            </a: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Желательным результатом оценки должны стать комментарии к оценке и рекомендации педагогическому работнику по повышению эффективности классного руководства. </a:t>
            </a: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Результаты оценки эффективности деятельности по классному руководству должны стать основой для поощрения лучших практик классного руководства.</a:t>
            </a: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7" name="Google Shape;77;p15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/>
          <p:nvPr/>
        </p:nvSpPr>
        <p:spPr>
          <a:xfrm>
            <a:off x="452575" y="1373950"/>
            <a:ext cx="8512500" cy="36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500"/>
              <a:buFont typeface="Times New Roman"/>
              <a:buChar char="●"/>
            </a:pPr>
            <a:r>
              <a:rPr lang="ru" sz="25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целью оказания</a:t>
            </a:r>
            <a:r>
              <a:rPr lang="ru" sz="25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методической помощи в организации деятельности классных руководителей </a:t>
            </a:r>
            <a:r>
              <a:rPr lang="ru" sz="25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учетом приоритетов государственной  политики и обновления концептульных подходов в области воспитания и социализации подрастающего поколения,</a:t>
            </a:r>
            <a:endParaRPr sz="25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735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500"/>
              <a:buFont typeface="Times New Roman"/>
              <a:buChar char="●"/>
            </a:pPr>
            <a:r>
              <a:rPr lang="ru" sz="25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целях </a:t>
            </a:r>
            <a:r>
              <a:rPr lang="ru" sz="25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реализации и защиты академических прав и свобод</a:t>
            </a:r>
            <a:r>
              <a:rPr lang="ru" sz="25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классных руководителей </a:t>
            </a:r>
            <a:r>
              <a:rPr lang="ru" sz="25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устранения избыточной отчетности в их деятельности.</a:t>
            </a:r>
            <a:endParaRPr sz="25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452575" y="686975"/>
            <a:ext cx="8695500" cy="601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Настоящие методические рекомендации созданы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0" name="Google Shape;80;p15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2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4" name="Google Shape;404;p42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2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Механизмы материального стимулирования педагогических работников к осуществлению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классного руководства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6" name="Google Shape;406;p42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42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3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3" name="Google Shape;413;p43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43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5" name="Google Shape;415;p43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Механизмы материального стимулирования педагогических работников к осуществлению  классного руководства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6" name="Google Shape;416;p43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43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3"/>
          <p:cNvSpPr txBox="1"/>
          <p:nvPr/>
        </p:nvSpPr>
        <p:spPr>
          <a:xfrm>
            <a:off x="452575" y="1402075"/>
            <a:ext cx="8630400" cy="3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Times New Roman"/>
              <a:buAutoNum type="arabicPeriod"/>
            </a:pPr>
            <a:r>
              <a:rPr lang="ru" sz="1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Ежемесячные выплаты</a:t>
            </a: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пед. работникам за осуществление классного руководства </a:t>
            </a:r>
            <a:r>
              <a:rPr lang="ru" sz="1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являются обязательным условием возложения на них с их письменного согласия этого дополнительного вида деятельности.</a:t>
            </a:r>
            <a:endParaRPr sz="18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Times New Roman"/>
              <a:buAutoNum type="arabicPeriod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Общенациональная, федеральная значимость процессов воспитания и особая роль классного руководства послужили основанием для поручения Президента Российской Федерации осуществлять выплату ежемесячного денежного вознаграждения за классное руководство </a:t>
            </a:r>
            <a:r>
              <a:rPr lang="ru" sz="1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размере не менее 5 тысяч рублей с использованием средств федерального бюджета. </a:t>
            </a: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Указанная выплата обеспечивается с 1 сентября 2020 года с сохранением ранее установленных доплат, которые получают педагогические работники за классное руководство.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4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4" name="Google Shape;424;p44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44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Механизмы нематериального стимулирования педагогических работников к осуществлению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классного руководства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6" name="Google Shape;426;p44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4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5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3" name="Google Shape;433;p45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5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5" name="Google Shape;435;p45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Механизмы нематериального стимулирования педагогических работников к осуществлению  классного руководства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6" name="Google Shape;436;p45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45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45"/>
          <p:cNvSpPr txBox="1"/>
          <p:nvPr/>
        </p:nvSpPr>
        <p:spPr>
          <a:xfrm>
            <a:off x="452575" y="1097275"/>
            <a:ext cx="8630400" cy="3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Организационное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стимулирование, направленное на создание благоприятных условий деятельности для осуществления классного руководства.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Социальное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стимулирование, предполагающее привлечение к принятию решений, участию в управлении коллективом, делегирование важных полномочий и создание условий для профессионального развития и роста.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Психологическое 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стимулирование, предполагающее использование разных механизмов создания благоприятного психологического климата в педагогическом коллективе.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Моральное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стимулирование педагогических работников, обеспечивающее удовлетворение потребности в уважении со стороны коллектива, администрации ОО, родителей  обучающихся и социума с использованием всех форм поощрения деятельности по классному руководству (публичное признание труда, размещение информации в СМИ,  награды). 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rgbClr val="FFF2CC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7" name="Google Shape;87;p16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Правовые основы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организации работы педагогических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работников, осуществляющих классное руководство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9" name="Google Shape;89;p16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6" name="Google Shape;96;p17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857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Конституция Российской Федерации, Конституции и Уставы субъектов Российской Федерации,                                                                                                     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857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Семейный кодекс Российской Федерации;                                                                                                                                                                                                      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857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ФЗ  от 29 декабря 2012 г. N 273-ФЗ "Об образовании в Российской Федерации";                                                                                                                                     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857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ФЗ от 24 июля 1998 г. N 124-ФЗ "Об основных гарантиях прав ребенка в Российской Федерации";                                                                                                     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857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ФЗ от 24 июня 1999 г. N 120-ФЗ "Об основах системы профилактики безнадзорности и правонарушений несовершеннолетних";                                                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857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ФЗ  от 29 декабря 2010 г. N 436-ФЗ "О защите детей от информации, причиняющей вред их здоровью и развитию";                                                                        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857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Указ Президента РФ от 7 мая 2012 г. N 597 "О мероприятиях по реализации государственной социальной политики";                                                                 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857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Указ Президента  РФ от 7 мая 2018 г. 2018 года N 204 "О национальных целях и стратегических задачах развития Российской Федерации на период до 2024 года";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857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Распоряжение Правительства  РФ  от 29 мая 2015 г. N 996-р "Об утверждении Стратегии развития воспитания в Российской Федерации на период до 2025 года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857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900"/>
              <a:buFont typeface="Times New Roman"/>
              <a:buChar char="●"/>
            </a:pPr>
            <a:r>
              <a:rPr lang="ru" sz="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Приказы Минобрнауки России от 6 октября 2009 г. N 373 "Об утверждении и введении в действие федерального государственного образовательного стандарта начального общего образования", от 17 декабря 2010 N 1897 "Об утверждении федерального государственного образовательного стандарта основного общего образования", от 17 мая 2012 г. N 413 "Об утверждении федерального государственного образовательного стандарта среднего общего образования"; Приказ Минобрнауки России от 11 мая 2016 г. N 536 "Об утверждении Особенностей режима рабочего времени и времени отдыха педагогических и иных работников организаций, осуществляющих образовательную деятельность".</a:t>
            </a:r>
            <a:endParaRPr sz="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Правовые основы организации работы педагогических работников, 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9" name="Google Shape;99;p17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/>
        </p:nvSpPr>
        <p:spPr>
          <a:xfrm>
            <a:off x="452575" y="1306750"/>
            <a:ext cx="8695500" cy="6870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Общеобязательные</a:t>
            </a: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нормы (правила) в части обеспечения воспитательного процесса в образовательных организациях закрепляют: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6206675" y="2573550"/>
            <a:ext cx="2801700" cy="17457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B6D7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2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уровне субъектов РФ  могут приниматься нормативные правовые акты обеспечивающие реализацию воспитательного процесса в соответствии с целевыми ориентирами федерального уровня при учете организационных и экономических особенностей региональной системы образования.</a:t>
            </a:r>
            <a:endParaRPr b="1">
              <a:solidFill>
                <a:srgbClr val="351C75"/>
              </a:solidFill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225" y="1429325"/>
            <a:ext cx="471850" cy="4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9" name="Google Shape;109;p18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Правовые основы организации работы педагогических работников, 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2" name="Google Shape;112;p18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 txBox="1"/>
          <p:nvPr/>
        </p:nvSpPr>
        <p:spPr>
          <a:xfrm>
            <a:off x="452575" y="1306750"/>
            <a:ext cx="8695500" cy="1009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ОМСУ, используя свои полномочия в сфере образования, выполняя функции и полномочия учредителей МОО: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452575" y="2249425"/>
            <a:ext cx="8512500" cy="28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Вправе развивать образовательную среду (прежде всего, воспитательной направленности);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Налаживать сетевое взаимодействие ОО для реализации воспитательных мероприятий; 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Обеспечивать межведомственное взаимодействие по актуальным проблемам воспитания;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Разрабатывать специальные меры поддержки семей и детей, находящихся в сложной жизненной ситуации;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Принимать меры  стимулирования эффективной работы педагогических работников по классному руководству.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6" name="Google Shape;11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225" y="1276925"/>
            <a:ext cx="471850" cy="4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2" name="Google Shape;122;p19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9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Правовые основы организации работы педагогических работников, 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5" name="Google Shape;125;p19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9"/>
          <p:cNvSpPr txBox="1"/>
          <p:nvPr/>
        </p:nvSpPr>
        <p:spPr>
          <a:xfrm>
            <a:off x="452575" y="1306750"/>
            <a:ext cx="8695500" cy="471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r>
              <a:rPr lang="ru" sz="21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Локальные нормативные акты ОО: </a:t>
            </a:r>
            <a:endParaRPr sz="2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19"/>
          <p:cNvSpPr txBox="1"/>
          <p:nvPr/>
        </p:nvSpPr>
        <p:spPr>
          <a:xfrm>
            <a:off x="452575" y="1792225"/>
            <a:ext cx="8512500" cy="28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Times New Roman"/>
              <a:buChar char="●"/>
            </a:pP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включают</a:t>
            </a:r>
            <a:r>
              <a:rPr lang="ru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1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комплекс документов,</a:t>
            </a: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1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регламентирующих содержание и порядок организации воспитательного процесса </a:t>
            </a: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ОО в том числе, в рамках классного руководства как отдельного вида деятельности, </a:t>
            </a: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6195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100"/>
              <a:buFont typeface="Times New Roman"/>
              <a:buChar char="●"/>
            </a:pPr>
            <a:r>
              <a:rPr lang="ru" sz="21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конкретизируют их</a:t>
            </a: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учетом контекстных условий работы, сложившегося распределения полномочий и ответственности при осуществлении воспитания между педагогическими работниками, </a:t>
            </a: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61950" algn="just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100"/>
              <a:buFont typeface="Times New Roman"/>
              <a:buChar char="●"/>
            </a:pPr>
            <a:r>
              <a:rPr lang="ru" sz="21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устанавливают</a:t>
            </a: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1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меры стимулирования </a:t>
            </a: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осуществлению классного руководства.</a:t>
            </a: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9" name="Google Shape;12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225" y="1276925"/>
            <a:ext cx="471850" cy="4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rgbClr val="FFF2CC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5" name="Google Shape;135;p20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Цели и принципы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деятельности педагогических работников,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7" name="Google Shape;137;p20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0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4" name="Google Shape;144;p21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21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Цели и принципы деятельности  педагогических работников, 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7" name="Google Shape;147;p21" descr="L48a11663f760c9dc425ed4f90eb2afa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7400" y="4"/>
            <a:ext cx="816675" cy="6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1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1"/>
          <p:cNvSpPr txBox="1"/>
          <p:nvPr/>
        </p:nvSpPr>
        <p:spPr>
          <a:xfrm>
            <a:off x="452575" y="1411225"/>
            <a:ext cx="8512500" cy="3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Классное руководство</a:t>
            </a: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- особый вид педагогической деятельности, направленный, в первую очередь, </a:t>
            </a:r>
            <a:r>
              <a:rPr lang="ru" sz="21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решение задач воспитания и социализации обучающихся.</a:t>
            </a:r>
            <a:endParaRPr sz="21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34290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 воспитанием понимается деятельность, направленная на развитие личности, создание условий для самоопределения и социализации обучающегося на основе социокультурных, духовно-нравственных ценностей и принятых в обществе правил и норм поведения в интересах человека, семьи, общества и государства. </a:t>
            </a: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3562</Words>
  <Application>Microsoft Office PowerPoint</Application>
  <PresentationFormat>Экран (16:9)</PresentationFormat>
  <Paragraphs>403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Tahoma</vt:lpstr>
      <vt:lpstr>Times New Roman</vt:lpstr>
      <vt:lpstr>Simple Light</vt:lpstr>
      <vt:lpstr>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 В ОБЩЕОБРАЗОВАТЕЛЬНЫХ ОРГАНИЗАЦИЯХ* 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 В ОБЩЕОБРАЗОВАТЕЛЬНЫХ ОРГАНИЗАЦИЯХ* </dc:title>
  <cp:lastModifiedBy>Попова Марина Гайнулловна</cp:lastModifiedBy>
  <cp:revision>2</cp:revision>
  <dcterms:modified xsi:type="dcterms:W3CDTF">2020-08-25T05:21:14Z</dcterms:modified>
</cp:coreProperties>
</file>